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jVPAtATmlEeqj7XSm09+gYhDEq3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6" name="Google Shape;43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3" name="Google Shape;55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Have post-its handy for people to write down an idea or concern and place later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This sheet captures what you want/need to achieve in the short-medium-and long term.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It may be different at the end of the course to what you feel is needed now, or there may be additional things to add in.</a:t>
            </a:r>
            <a:endParaRPr/>
          </a:p>
        </p:txBody>
      </p:sp>
      <p:sp>
        <p:nvSpPr>
          <p:cNvPr id="554" name="Google Shape;55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Have post-its handy for people to write down an idea or concern and place later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Make a start….ask questions if needing input.</a:t>
            </a:r>
            <a:endParaRPr/>
          </a:p>
        </p:txBody>
      </p:sp>
      <p:sp>
        <p:nvSpPr>
          <p:cNvPr id="563" name="Google Shape;563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 final main session of the workshop will involve 1-2-1 or small group sessions to explore in more detail anything that’s come up over the course of the workshop…brainstorm, signpost, discuss next steps.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1" name="Google Shape;57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2" name="Google Shape;58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 this session, we’ll ask you to think closely about your process, and review where you’re trying to get to, regarding scale, product purity, market research etc.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There will be worksheets to complete, and the more that </a:t>
            </a:r>
            <a:r>
              <a:rPr lang="en-US"/>
              <a:t>you can do during the workshop, the better - as it’ll highlight any input or guidance you might need to help you succeed.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There will be the opportunity to discuss progress and input needs etc at the 1-2-1 sessions at the end of the course.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6" name="Google Shape;44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5" name="Google Shape;46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Start with the end in mind – this will be heard as a running theme (I hope) across the next 2 days.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Q: can the process I’m using now (in the lab) be scaled safely and cost effectively, and have I got the resources to do it?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We’re going to challenge to really think about your process, and share learnings (if you’re willing to) with other attendees.</a:t>
            </a:r>
            <a:endParaRPr/>
          </a:p>
        </p:txBody>
      </p:sp>
      <p:sp>
        <p:nvSpPr>
          <p:cNvPr id="466" name="Google Shape;46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Scaling up a process isn’t just about doing </a:t>
            </a:r>
            <a:r>
              <a:rPr lang="en-US"/>
              <a:t>something</a:t>
            </a:r>
            <a:r>
              <a:rPr lang="en-US"/>
              <a:t> bigger. There are many accompanying activities that will need to be undertaken in order for scaling up a process and having a product line to succeed.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For example: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Market research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what is your target market? How crowded is the market? Does your product/process have a niche? Do you have a concept someone actually wants?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IP evaluation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does your concept infringe existing IP? Does it need rethinking?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End user interaction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what scale(s) and formats are needed? What purity is needed? Does the market need match what you can offer? What sizes of samples are needed to engage/persuade potential customers to trial your concept?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H&amp;S evaluation</a:t>
            </a:r>
            <a:r>
              <a:rPr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what issues might be introduced when scaling up?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Microsoft stock images</a:t>
            </a:r>
            <a:endParaRPr/>
          </a:p>
        </p:txBody>
      </p:sp>
      <p:sp>
        <p:nvSpPr>
          <p:cNvPr id="492" name="Google Shape;49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Have a quick think about some of these aspects…</a:t>
            </a:r>
            <a:endParaRPr/>
          </a:p>
        </p:txBody>
      </p:sp>
      <p:sp>
        <p:nvSpPr>
          <p:cNvPr id="509" name="Google Shape;50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7" name="Google Shape;51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 TRLs are a recognised way of plotting out how close (or far) a process is from being commercialised. TRL descriptions may vary, according to who’s produced tham, but this version is a good representation of the sorts of activities needed.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8" name="Google Shape;51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5-10 mins now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Using your first worksheet, map out what activities you’ve undertaken, what scale you’re working at now.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Write down anything else you’ve done that isn’t captured.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Quick show of hands of roughly which TRL everyone is at.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6" name="Google Shape;52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4" name="Google Shape;53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Have post-its handy for people to write down an idea or concern and place later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Based on the activities captured in worksheet 1, go into a bit more detail about what’s been achieved and what’s still needed in each of the sections.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If you’re happy to share this info with the other participants, see if you can help direct someone else/make </a:t>
            </a:r>
            <a:r>
              <a:rPr lang="en-US"/>
              <a:t>helpful</a:t>
            </a:r>
            <a:r>
              <a:rPr lang="en-US"/>
              <a:t> suggestions to others, or identify someone who has already tackled a particular challenge you may have.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5" name="Google Shape;535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Have post-its handy for people to write down an idea or concern and place later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This worksheet captures the main risks and mitigation strategies for your process.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It’s fine not to know how to mitigate a specific risk - just flag it as something  that needs input later.</a:t>
            </a:r>
            <a:endParaRPr/>
          </a:p>
        </p:txBody>
      </p:sp>
      <p:sp>
        <p:nvSpPr>
          <p:cNvPr id="544" name="Google Shape;54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/>
          <p:nvPr>
            <p:ph idx="2" type="pic"/>
          </p:nvPr>
        </p:nvSpPr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15"/>
          <p:cNvSpPr/>
          <p:nvPr/>
        </p:nvSpPr>
        <p:spPr>
          <a:xfrm>
            <a:off x="3802930" y="0"/>
            <a:ext cx="6192894" cy="6338754"/>
          </a:xfrm>
          <a:custGeom>
            <a:rect b="b" l="l" r="r" t="t"/>
            <a:pathLst>
              <a:path extrusionOk="0" h="6338754" w="619289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" name="Google Shape;20;p15"/>
          <p:cNvSpPr/>
          <p:nvPr/>
        </p:nvSpPr>
        <p:spPr>
          <a:xfrm>
            <a:off x="5422180" y="1619251"/>
            <a:ext cx="2626412" cy="2809251"/>
          </a:xfrm>
          <a:custGeom>
            <a:rect b="b" l="l" r="r" t="t"/>
            <a:pathLst>
              <a:path extrusionOk="0" h="2809251" w="2626412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cap="flat" cmpd="sng" w="9525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15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5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15"/>
          <p:cNvSpPr/>
          <p:nvPr/>
        </p:nvSpPr>
        <p:spPr>
          <a:xfrm rot="-3049602">
            <a:off x="8973244" y="645151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"/>
              <a:buFont typeface="Arial"/>
              <a:buNone/>
            </a:pPr>
            <a:r>
              <a:t/>
            </a:r>
            <a:endParaRPr b="0" i="0" sz="348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" name="Google Shape;24;p15"/>
          <p:cNvSpPr/>
          <p:nvPr/>
        </p:nvSpPr>
        <p:spPr>
          <a:xfrm rot="-10479518">
            <a:off x="3760460" y="2896189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"/>
              <a:buFont typeface="Arial"/>
              <a:buNone/>
            </a:pPr>
            <a:r>
              <a:t/>
            </a:r>
            <a:endParaRPr b="0" i="0" sz="348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" name="Google Shape;25;p15"/>
          <p:cNvSpPr/>
          <p:nvPr/>
        </p:nvSpPr>
        <p:spPr>
          <a:xfrm rot="-5188768">
            <a:off x="7077148" y="1559290"/>
            <a:ext cx="109472" cy="124684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"/>
              <a:buFont typeface="Arial"/>
              <a:buNone/>
            </a:pPr>
            <a:r>
              <a:t/>
            </a:r>
            <a:endParaRPr b="0" i="0" sz="348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26;p15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7" name="Google Shape;27;p15"/>
          <p:cNvCxnSpPr/>
          <p:nvPr/>
        </p:nvCxnSpPr>
        <p:spPr>
          <a:xfrm>
            <a:off x="591343" y="5819760"/>
            <a:ext cx="4731545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" name="Google Shape;28;p15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3" type="body"/>
          </p:nvPr>
        </p:nvSpPr>
        <p:spPr>
          <a:xfrm>
            <a:off x="595988" y="5935590"/>
            <a:ext cx="1890037" cy="2415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b="0" sz="14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0" name="Google Shape;3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93724" y="547688"/>
            <a:ext cx="1523243" cy="6397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urple and black rectangle with text&#10;&#10;AI-generated content may be incorrect." id="31" name="Google Shape;3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6025" y="571237"/>
            <a:ext cx="2455848" cy="592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5" name="Google Shape;165;p24"/>
          <p:cNvCxnSpPr/>
          <p:nvPr/>
        </p:nvCxnSpPr>
        <p:spPr>
          <a:xfrm>
            <a:off x="6492635" y="1844824"/>
            <a:ext cx="0" cy="3829078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66" name="Google Shape;166;p24"/>
          <p:cNvCxnSpPr>
            <a:stCxn id="167" idx="0"/>
            <a:endCxn id="168" idx="3"/>
          </p:cNvCxnSpPr>
          <p:nvPr/>
        </p:nvCxnSpPr>
        <p:spPr>
          <a:xfrm>
            <a:off x="809526" y="1844824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169" name="Google Shape;169;p24"/>
          <p:cNvSpPr txBox="1"/>
          <p:nvPr>
            <p:ph idx="1" type="body"/>
          </p:nvPr>
        </p:nvSpPr>
        <p:spPr>
          <a:xfrm>
            <a:off x="59372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24"/>
          <p:cNvSpPr txBox="1"/>
          <p:nvPr>
            <p:ph idx="2" type="body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24"/>
          <p:cNvSpPr txBox="1"/>
          <p:nvPr>
            <p:ph idx="3" type="body"/>
          </p:nvPr>
        </p:nvSpPr>
        <p:spPr>
          <a:xfrm>
            <a:off x="74616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24"/>
          <p:cNvSpPr txBox="1"/>
          <p:nvPr>
            <p:ph idx="4" type="body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24"/>
          <p:cNvSpPr txBox="1"/>
          <p:nvPr>
            <p:ph idx="5" type="body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24"/>
          <p:cNvSpPr txBox="1"/>
          <p:nvPr>
            <p:ph idx="6" type="body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24"/>
          <p:cNvSpPr txBox="1"/>
          <p:nvPr>
            <p:ph idx="7" type="body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24"/>
          <p:cNvSpPr txBox="1"/>
          <p:nvPr>
            <p:ph idx="8" type="body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24"/>
          <p:cNvSpPr txBox="1"/>
          <p:nvPr>
            <p:ph idx="9" type="body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24"/>
          <p:cNvSpPr txBox="1"/>
          <p:nvPr>
            <p:ph idx="13" type="body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79" name="Google Shape;179;p24"/>
          <p:cNvCxnSpPr/>
          <p:nvPr/>
        </p:nvCxnSpPr>
        <p:spPr>
          <a:xfrm>
            <a:off x="65258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7" name="Google Shape;167;p24"/>
          <p:cNvSpPr txBox="1"/>
          <p:nvPr>
            <p:ph idx="14" type="body"/>
          </p:nvPr>
        </p:nvSpPr>
        <p:spPr>
          <a:xfrm>
            <a:off x="59372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24"/>
          <p:cNvSpPr txBox="1"/>
          <p:nvPr>
            <p:ph idx="15" type="body"/>
          </p:nvPr>
        </p:nvSpPr>
        <p:spPr>
          <a:xfrm>
            <a:off x="75357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24"/>
          <p:cNvSpPr txBox="1"/>
          <p:nvPr>
            <p:ph idx="16" type="body"/>
          </p:nvPr>
        </p:nvSpPr>
        <p:spPr>
          <a:xfrm>
            <a:off x="59372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24"/>
          <p:cNvSpPr txBox="1"/>
          <p:nvPr>
            <p:ph idx="17" type="body"/>
          </p:nvPr>
        </p:nvSpPr>
        <p:spPr>
          <a:xfrm>
            <a:off x="74616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82" name="Google Shape;182;p24"/>
          <p:cNvCxnSpPr/>
          <p:nvPr/>
        </p:nvCxnSpPr>
        <p:spPr>
          <a:xfrm>
            <a:off x="65258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3" name="Google Shape;183;p24"/>
          <p:cNvSpPr txBox="1"/>
          <p:nvPr>
            <p:ph idx="18" type="body"/>
          </p:nvPr>
        </p:nvSpPr>
        <p:spPr>
          <a:xfrm>
            <a:off x="59372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24"/>
          <p:cNvSpPr txBox="1"/>
          <p:nvPr>
            <p:ph idx="19" type="body"/>
          </p:nvPr>
        </p:nvSpPr>
        <p:spPr>
          <a:xfrm>
            <a:off x="75357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5" name="Google Shape;185;p24"/>
          <p:cNvSpPr txBox="1"/>
          <p:nvPr>
            <p:ph idx="20" type="body"/>
          </p:nvPr>
        </p:nvSpPr>
        <p:spPr>
          <a:xfrm>
            <a:off x="6276835" y="296464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24"/>
          <p:cNvSpPr txBox="1"/>
          <p:nvPr>
            <p:ph idx="21" type="body"/>
          </p:nvPr>
        </p:nvSpPr>
        <p:spPr>
          <a:xfrm>
            <a:off x="6429273" y="3102203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87" name="Google Shape;187;p24"/>
          <p:cNvCxnSpPr/>
          <p:nvPr/>
        </p:nvCxnSpPr>
        <p:spPr>
          <a:xfrm>
            <a:off x="6335699" y="276554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8" name="Google Shape;188;p24"/>
          <p:cNvSpPr txBox="1"/>
          <p:nvPr>
            <p:ph idx="22" type="body"/>
          </p:nvPr>
        </p:nvSpPr>
        <p:spPr>
          <a:xfrm>
            <a:off x="6276835" y="1844824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24"/>
          <p:cNvSpPr txBox="1"/>
          <p:nvPr>
            <p:ph idx="23" type="body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24"/>
          <p:cNvSpPr txBox="1"/>
          <p:nvPr>
            <p:ph idx="24" type="body"/>
          </p:nvPr>
        </p:nvSpPr>
        <p:spPr>
          <a:xfrm>
            <a:off x="6276835" y="518232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24"/>
          <p:cNvSpPr txBox="1"/>
          <p:nvPr>
            <p:ph idx="25" type="body"/>
          </p:nvPr>
        </p:nvSpPr>
        <p:spPr>
          <a:xfrm>
            <a:off x="6429273" y="5319890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92" name="Google Shape;192;p24"/>
          <p:cNvCxnSpPr/>
          <p:nvPr/>
        </p:nvCxnSpPr>
        <p:spPr>
          <a:xfrm>
            <a:off x="6335699" y="4954356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3" name="Google Shape;193;p24"/>
          <p:cNvSpPr txBox="1"/>
          <p:nvPr>
            <p:ph idx="26" type="body"/>
          </p:nvPr>
        </p:nvSpPr>
        <p:spPr>
          <a:xfrm>
            <a:off x="6276835" y="4091387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4" name="Google Shape;194;p24"/>
          <p:cNvSpPr txBox="1"/>
          <p:nvPr>
            <p:ph idx="27" type="body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2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tailed agenda with Image">
  <p:cSld name="Detailed agenda with Image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7" name="Google Shape;197;p25"/>
          <p:cNvCxnSpPr>
            <a:stCxn id="198" idx="0"/>
            <a:endCxn id="199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200" name="Google Shape;200;p25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1" name="Google Shape;201;p25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2" name="Google Shape;202;p25"/>
          <p:cNvSpPr txBox="1"/>
          <p:nvPr>
            <p:ph idx="3" type="body"/>
          </p:nvPr>
        </p:nvSpPr>
        <p:spPr>
          <a:xfrm>
            <a:off x="6884105" y="235722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25"/>
          <p:cNvSpPr txBox="1"/>
          <p:nvPr>
            <p:ph idx="4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4" name="Google Shape;204;p25"/>
          <p:cNvSpPr txBox="1"/>
          <p:nvPr>
            <p:ph idx="5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25"/>
          <p:cNvSpPr txBox="1"/>
          <p:nvPr>
            <p:ph idx="6" type="body"/>
          </p:nvPr>
        </p:nvSpPr>
        <p:spPr>
          <a:xfrm>
            <a:off x="6884105" y="3466619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25"/>
          <p:cNvSpPr txBox="1"/>
          <p:nvPr>
            <p:ph idx="7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25"/>
          <p:cNvSpPr txBox="1"/>
          <p:nvPr>
            <p:ph idx="8" type="body"/>
          </p:nvPr>
        </p:nvSpPr>
        <p:spPr>
          <a:xfrm>
            <a:off x="6884105" y="4573243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8" name="Google Shape;208;p25"/>
          <p:cNvSpPr txBox="1"/>
          <p:nvPr>
            <p:ph idx="9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9" name="Google Shape;209;p25"/>
          <p:cNvSpPr txBox="1"/>
          <p:nvPr>
            <p:ph idx="13" type="body"/>
          </p:nvPr>
        </p:nvSpPr>
        <p:spPr>
          <a:xfrm>
            <a:off x="6884105" y="5681150"/>
            <a:ext cx="4712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10" name="Google Shape;210;p25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8" name="Google Shape;198;p25"/>
          <p:cNvSpPr txBox="1"/>
          <p:nvPr>
            <p:ph idx="14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1" name="Google Shape;211;p25"/>
          <p:cNvSpPr txBox="1"/>
          <p:nvPr>
            <p:ph idx="15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9" name="Google Shape;199;p25"/>
          <p:cNvSpPr txBox="1"/>
          <p:nvPr>
            <p:ph idx="16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2" name="Google Shape;212;p25"/>
          <p:cNvSpPr txBox="1"/>
          <p:nvPr>
            <p:ph idx="17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13" name="Google Shape;213;p25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4" name="Google Shape;214;p25"/>
          <p:cNvSpPr txBox="1"/>
          <p:nvPr>
            <p:ph idx="18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25"/>
          <p:cNvSpPr txBox="1"/>
          <p:nvPr>
            <p:ph idx="19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2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25"/>
          <p:cNvSpPr/>
          <p:nvPr>
            <p:ph idx="20" type="pic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rt + Text">
  <p:cSld name="Chart + Tex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" name="Google Shape;220;p2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26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p26"/>
          <p:cNvSpPr txBox="1"/>
          <p:nvPr>
            <p:ph idx="2" type="body"/>
          </p:nvPr>
        </p:nvSpPr>
        <p:spPr>
          <a:xfrm>
            <a:off x="6867525" y="2447109"/>
            <a:ext cx="4729162" cy="3039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3" name="Google Shape;223;p26"/>
          <p:cNvSpPr/>
          <p:nvPr>
            <p:ph idx="3" type="chart"/>
          </p:nvPr>
        </p:nvSpPr>
        <p:spPr>
          <a:xfrm>
            <a:off x="739065" y="1921608"/>
            <a:ext cx="5375191" cy="40591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4" name="Google Shape;224;p26"/>
          <p:cNvSpPr txBox="1"/>
          <p:nvPr>
            <p:ph idx="4" type="body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5" name="Google Shape;225;p26"/>
          <p:cNvSpPr txBox="1"/>
          <p:nvPr>
            <p:ph idx="5" type="body"/>
          </p:nvPr>
        </p:nvSpPr>
        <p:spPr>
          <a:xfrm>
            <a:off x="7984423" y="5756616"/>
            <a:ext cx="138497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26"/>
          <p:cNvSpPr txBox="1"/>
          <p:nvPr>
            <p:ph idx="6" type="body"/>
          </p:nvPr>
        </p:nvSpPr>
        <p:spPr>
          <a:xfrm>
            <a:off x="9543600" y="5699679"/>
            <a:ext cx="946149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None/>
              <a:defRPr b="1" sz="2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26"/>
          <p:cNvSpPr txBox="1"/>
          <p:nvPr>
            <p:ph idx="7" type="body"/>
          </p:nvPr>
        </p:nvSpPr>
        <p:spPr>
          <a:xfrm>
            <a:off x="10554233" y="5756616"/>
            <a:ext cx="1042455" cy="369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None/>
              <a:defRPr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8" name="Google Shape;228;p2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">
  <p:cSld name="Two images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27"/>
          <p:cNvSpPr/>
          <p:nvPr>
            <p:ph idx="2" type="pic"/>
          </p:nvPr>
        </p:nvSpPr>
        <p:spPr>
          <a:xfrm>
            <a:off x="593725" y="1828801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32" name="Google Shape;232;p27"/>
          <p:cNvSpPr/>
          <p:nvPr>
            <p:ph idx="3" type="pic"/>
          </p:nvPr>
        </p:nvSpPr>
        <p:spPr>
          <a:xfrm>
            <a:off x="6269038" y="1828801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33" name="Google Shape;233;p27"/>
          <p:cNvSpPr txBox="1"/>
          <p:nvPr>
            <p:ph idx="1" type="body"/>
          </p:nvPr>
        </p:nvSpPr>
        <p:spPr>
          <a:xfrm>
            <a:off x="6282880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4" name="Google Shape;234;p27"/>
          <p:cNvSpPr txBox="1"/>
          <p:nvPr>
            <p:ph idx="4" type="body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5" name="Google Shape;235;p27"/>
          <p:cNvSpPr txBox="1"/>
          <p:nvPr>
            <p:ph idx="5" type="body"/>
          </p:nvPr>
        </p:nvSpPr>
        <p:spPr>
          <a:xfrm>
            <a:off x="595988" y="4822822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6" name="Google Shape;236;p27"/>
          <p:cNvSpPr txBox="1"/>
          <p:nvPr>
            <p:ph idx="6" type="body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37" name="Google Shape;237;p27"/>
          <p:cNvCxnSpPr/>
          <p:nvPr/>
        </p:nvCxnSpPr>
        <p:spPr>
          <a:xfrm>
            <a:off x="6269038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38" name="Google Shape;238;p27"/>
          <p:cNvCxnSpPr/>
          <p:nvPr/>
        </p:nvCxnSpPr>
        <p:spPr>
          <a:xfrm>
            <a:off x="592570" y="5138738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39" name="Google Shape;239;p2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images bottom">
  <p:cSld name="Two images bottom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2" name="Google Shape;242;p28"/>
          <p:cNvSpPr/>
          <p:nvPr>
            <p:ph idx="2" type="pic"/>
          </p:nvPr>
        </p:nvSpPr>
        <p:spPr>
          <a:xfrm>
            <a:off x="551923" y="3429000"/>
            <a:ext cx="5327650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43" name="Google Shape;243;p28"/>
          <p:cNvSpPr/>
          <p:nvPr>
            <p:ph idx="3" type="pic"/>
          </p:nvPr>
        </p:nvSpPr>
        <p:spPr>
          <a:xfrm>
            <a:off x="6227236" y="3429000"/>
            <a:ext cx="5348213" cy="2668588"/>
          </a:xfrm>
          <a:prstGeom prst="roundRect">
            <a:avLst>
              <a:gd fmla="val 4731" name="adj"/>
            </a:avLst>
          </a:prstGeom>
          <a:noFill/>
          <a:ln>
            <a:noFill/>
          </a:ln>
        </p:spPr>
      </p:sp>
      <p:sp>
        <p:nvSpPr>
          <p:cNvPr id="244" name="Google Shape;244;p28"/>
          <p:cNvSpPr txBox="1"/>
          <p:nvPr>
            <p:ph idx="1" type="body"/>
          </p:nvPr>
        </p:nvSpPr>
        <p:spPr>
          <a:xfrm>
            <a:off x="6261641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28"/>
          <p:cNvSpPr txBox="1"/>
          <p:nvPr>
            <p:ph idx="4" type="body"/>
          </p:nvPr>
        </p:nvSpPr>
        <p:spPr>
          <a:xfrm>
            <a:off x="6260717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28"/>
          <p:cNvSpPr txBox="1"/>
          <p:nvPr>
            <p:ph idx="5" type="body"/>
          </p:nvPr>
        </p:nvSpPr>
        <p:spPr>
          <a:xfrm>
            <a:off x="574749" y="1828801"/>
            <a:ext cx="5318953" cy="2415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7" name="Google Shape;247;p28"/>
          <p:cNvSpPr txBox="1"/>
          <p:nvPr>
            <p:ph idx="6" type="body"/>
          </p:nvPr>
        </p:nvSpPr>
        <p:spPr>
          <a:xfrm>
            <a:off x="573825" y="2210783"/>
            <a:ext cx="5320800" cy="9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48" name="Google Shape;248;p28"/>
          <p:cNvCxnSpPr/>
          <p:nvPr/>
        </p:nvCxnSpPr>
        <p:spPr>
          <a:xfrm>
            <a:off x="6247799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9" name="Google Shape;249;p28"/>
          <p:cNvCxnSpPr/>
          <p:nvPr/>
        </p:nvCxnSpPr>
        <p:spPr>
          <a:xfrm>
            <a:off x="571331" y="2144717"/>
            <a:ext cx="532765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0" name="Google Shape;250;p2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">
  <p:cSld name="Five steps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9"/>
          <p:cNvSpPr/>
          <p:nvPr/>
        </p:nvSpPr>
        <p:spPr>
          <a:xfrm>
            <a:off x="593724" y="1823339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3" name="Google Shape;253;p29"/>
          <p:cNvSpPr/>
          <p:nvPr/>
        </p:nvSpPr>
        <p:spPr>
          <a:xfrm>
            <a:off x="1487487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4" name="Google Shape;254;p2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5" name="Google Shape;255;p29"/>
          <p:cNvSpPr/>
          <p:nvPr/>
        </p:nvSpPr>
        <p:spPr>
          <a:xfrm>
            <a:off x="6045200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6" name="Google Shape;256;p29"/>
          <p:cNvSpPr/>
          <p:nvPr/>
        </p:nvSpPr>
        <p:spPr>
          <a:xfrm flipH="1" rot="10800000">
            <a:off x="3752445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7" name="Google Shape;257;p29"/>
          <p:cNvSpPr/>
          <p:nvPr/>
        </p:nvSpPr>
        <p:spPr>
          <a:xfrm flipH="1" rot="10800000">
            <a:off x="8302252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8" name="Google Shape;258;p29"/>
          <p:cNvSpPr/>
          <p:nvPr/>
        </p:nvSpPr>
        <p:spPr>
          <a:xfrm>
            <a:off x="2854500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9" name="Google Shape;259;p29"/>
          <p:cNvSpPr/>
          <p:nvPr/>
        </p:nvSpPr>
        <p:spPr>
          <a:xfrm>
            <a:off x="5112779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0" name="Google Shape;260;p29"/>
          <p:cNvSpPr/>
          <p:nvPr/>
        </p:nvSpPr>
        <p:spPr>
          <a:xfrm>
            <a:off x="7371056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1" name="Google Shape;261;p29"/>
          <p:cNvSpPr/>
          <p:nvPr/>
        </p:nvSpPr>
        <p:spPr>
          <a:xfrm>
            <a:off x="9629335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2" name="Google Shape;262;p29"/>
          <p:cNvSpPr txBox="1"/>
          <p:nvPr>
            <p:ph idx="1" type="body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3" name="Google Shape;263;p29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29"/>
          <p:cNvSpPr txBox="1"/>
          <p:nvPr>
            <p:ph idx="3" type="body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5" name="Google Shape;265;p29"/>
          <p:cNvSpPr txBox="1"/>
          <p:nvPr>
            <p:ph idx="4" type="body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6" name="Google Shape;266;p29"/>
          <p:cNvSpPr txBox="1"/>
          <p:nvPr>
            <p:ph idx="5" type="body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7" name="Google Shape;267;p29"/>
          <p:cNvSpPr txBox="1"/>
          <p:nvPr>
            <p:ph idx="6" type="body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8" name="Google Shape;268;p29"/>
          <p:cNvSpPr txBox="1"/>
          <p:nvPr>
            <p:ph idx="7" type="body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9" name="Google Shape;269;p29"/>
          <p:cNvSpPr txBox="1"/>
          <p:nvPr>
            <p:ph idx="8" type="body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0" name="Google Shape;270;p29"/>
          <p:cNvSpPr txBox="1"/>
          <p:nvPr>
            <p:ph idx="9" type="body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1" name="Google Shape;271;p29"/>
          <p:cNvSpPr txBox="1"/>
          <p:nvPr>
            <p:ph idx="13" type="body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2" name="Google Shape;272;p29"/>
          <p:cNvSpPr txBox="1"/>
          <p:nvPr>
            <p:ph idx="14" type="body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29"/>
          <p:cNvSpPr txBox="1"/>
          <p:nvPr>
            <p:ph idx="15" type="body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4" name="Google Shape;274;p29"/>
          <p:cNvSpPr txBox="1"/>
          <p:nvPr>
            <p:ph idx="16" type="body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p29"/>
          <p:cNvSpPr txBox="1"/>
          <p:nvPr>
            <p:ph idx="17" type="body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6" name="Google Shape;276;p29"/>
          <p:cNvSpPr txBox="1"/>
          <p:nvPr>
            <p:ph idx="18" type="body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7" name="Google Shape;277;p29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 with images">
  <p:cSld name="Five steps with images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0"/>
          <p:cNvSpPr/>
          <p:nvPr/>
        </p:nvSpPr>
        <p:spPr>
          <a:xfrm>
            <a:off x="593724" y="1823339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1487487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1" name="Google Shape;281;p3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p30"/>
          <p:cNvSpPr/>
          <p:nvPr/>
        </p:nvSpPr>
        <p:spPr>
          <a:xfrm>
            <a:off x="6045200" y="4497387"/>
            <a:ext cx="1324458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3" name="Google Shape;283;p30"/>
          <p:cNvSpPr/>
          <p:nvPr/>
        </p:nvSpPr>
        <p:spPr>
          <a:xfrm flipH="1" rot="10800000">
            <a:off x="3752445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4" name="Google Shape;284;p30"/>
          <p:cNvSpPr/>
          <p:nvPr/>
        </p:nvSpPr>
        <p:spPr>
          <a:xfrm flipH="1" rot="10800000">
            <a:off x="8302252" y="2067678"/>
            <a:ext cx="1324458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2854500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6" name="Google Shape;286;p30"/>
          <p:cNvSpPr/>
          <p:nvPr/>
        </p:nvSpPr>
        <p:spPr>
          <a:xfrm>
            <a:off x="5112779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7" name="Google Shape;287;p30"/>
          <p:cNvSpPr/>
          <p:nvPr/>
        </p:nvSpPr>
        <p:spPr>
          <a:xfrm>
            <a:off x="7371056" y="3463118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8" name="Google Shape;288;p30"/>
          <p:cNvSpPr/>
          <p:nvPr/>
        </p:nvSpPr>
        <p:spPr>
          <a:xfrm>
            <a:off x="9629335" y="1825276"/>
            <a:ext cx="1971405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9" name="Google Shape;289;p30"/>
          <p:cNvSpPr txBox="1"/>
          <p:nvPr>
            <p:ph idx="1" type="body"/>
          </p:nvPr>
        </p:nvSpPr>
        <p:spPr>
          <a:xfrm>
            <a:off x="730894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0" name="Google Shape;290;p30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1" name="Google Shape;291;p30"/>
          <p:cNvSpPr txBox="1"/>
          <p:nvPr>
            <p:ph idx="3" type="body"/>
          </p:nvPr>
        </p:nvSpPr>
        <p:spPr>
          <a:xfrm>
            <a:off x="5247946" y="2442327"/>
            <a:ext cx="1755131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2" name="Google Shape;292;p30"/>
          <p:cNvSpPr txBox="1"/>
          <p:nvPr>
            <p:ph idx="4" type="body"/>
          </p:nvPr>
        </p:nvSpPr>
        <p:spPr>
          <a:xfrm>
            <a:off x="5241167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3" name="Google Shape;293;p30"/>
          <p:cNvSpPr txBox="1"/>
          <p:nvPr>
            <p:ph idx="5" type="body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4" name="Google Shape;294;p30"/>
          <p:cNvSpPr txBox="1"/>
          <p:nvPr>
            <p:ph idx="6" type="body"/>
          </p:nvPr>
        </p:nvSpPr>
        <p:spPr>
          <a:xfrm>
            <a:off x="9767659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5" name="Google Shape;295;p30"/>
          <p:cNvSpPr txBox="1"/>
          <p:nvPr>
            <p:ph idx="7" type="body"/>
          </p:nvPr>
        </p:nvSpPr>
        <p:spPr>
          <a:xfrm>
            <a:off x="7502085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6" name="Google Shape;296;p30"/>
          <p:cNvSpPr txBox="1"/>
          <p:nvPr>
            <p:ph idx="8" type="body"/>
          </p:nvPr>
        </p:nvSpPr>
        <p:spPr>
          <a:xfrm>
            <a:off x="7495306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7" name="Google Shape;297;p30"/>
          <p:cNvSpPr txBox="1"/>
          <p:nvPr>
            <p:ph idx="9" type="body"/>
          </p:nvPr>
        </p:nvSpPr>
        <p:spPr>
          <a:xfrm>
            <a:off x="2987097" y="4088244"/>
            <a:ext cx="1755131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30"/>
          <p:cNvSpPr txBox="1"/>
          <p:nvPr>
            <p:ph idx="13" type="body"/>
          </p:nvPr>
        </p:nvSpPr>
        <p:spPr>
          <a:xfrm>
            <a:off x="2980318" y="358358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p3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0" name="Google Shape;300;p30"/>
          <p:cNvSpPr/>
          <p:nvPr>
            <p:ph idx="14" type="pic"/>
          </p:nvPr>
        </p:nvSpPr>
        <p:spPr>
          <a:xfrm>
            <a:off x="723900" y="307487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01" name="Google Shape;301;p30"/>
          <p:cNvSpPr/>
          <p:nvPr>
            <p:ph idx="15" type="pic"/>
          </p:nvPr>
        </p:nvSpPr>
        <p:spPr>
          <a:xfrm>
            <a:off x="5267551" y="307487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02" name="Google Shape;302;p30"/>
          <p:cNvSpPr/>
          <p:nvPr>
            <p:ph idx="16" type="pic"/>
          </p:nvPr>
        </p:nvSpPr>
        <p:spPr>
          <a:xfrm>
            <a:off x="2980103" y="4732963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03" name="Google Shape;303;p30"/>
          <p:cNvSpPr/>
          <p:nvPr>
            <p:ph idx="17" type="pic"/>
          </p:nvPr>
        </p:nvSpPr>
        <p:spPr>
          <a:xfrm>
            <a:off x="7502085" y="4732962"/>
            <a:ext cx="1762125" cy="1254125"/>
          </a:xfrm>
          <a:prstGeom prst="rect">
            <a:avLst/>
          </a:prstGeom>
          <a:noFill/>
          <a:ln>
            <a:noFill/>
          </a:ln>
        </p:spPr>
      </p:sp>
      <p:sp>
        <p:nvSpPr>
          <p:cNvPr id="304" name="Google Shape;304;p30"/>
          <p:cNvSpPr/>
          <p:nvPr>
            <p:ph idx="18" type="pic"/>
          </p:nvPr>
        </p:nvSpPr>
        <p:spPr>
          <a:xfrm>
            <a:off x="9782526" y="3081440"/>
            <a:ext cx="1762125" cy="12541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text">
  <p:cSld name="Three steps with text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1"/>
          <p:cNvSpPr/>
          <p:nvPr/>
        </p:nvSpPr>
        <p:spPr>
          <a:xfrm>
            <a:off x="593724" y="1823339"/>
            <a:ext cx="2716722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7" name="Google Shape;307;p31"/>
          <p:cNvSpPr/>
          <p:nvPr/>
        </p:nvSpPr>
        <p:spPr>
          <a:xfrm>
            <a:off x="1487486" y="4497387"/>
            <a:ext cx="3317467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8" name="Google Shape;308;p3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31"/>
          <p:cNvSpPr/>
          <p:nvPr/>
        </p:nvSpPr>
        <p:spPr>
          <a:xfrm flipH="1" rot="10800000">
            <a:off x="5787178" y="2208805"/>
            <a:ext cx="3229006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0" name="Google Shape;310;p31"/>
          <p:cNvSpPr/>
          <p:nvPr/>
        </p:nvSpPr>
        <p:spPr>
          <a:xfrm>
            <a:off x="4804954" y="3429000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1" name="Google Shape;311;p31"/>
          <p:cNvSpPr/>
          <p:nvPr/>
        </p:nvSpPr>
        <p:spPr>
          <a:xfrm>
            <a:off x="8881556" y="1823339"/>
            <a:ext cx="2716723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12" name="Google Shape;312;p31"/>
          <p:cNvSpPr txBox="1"/>
          <p:nvPr>
            <p:ph idx="1" type="body"/>
          </p:nvPr>
        </p:nvSpPr>
        <p:spPr>
          <a:xfrm>
            <a:off x="730894" y="2442327"/>
            <a:ext cx="2474189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3" name="Google Shape;313;p31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4" name="Google Shape;314;p31"/>
          <p:cNvSpPr txBox="1"/>
          <p:nvPr>
            <p:ph idx="3" type="body"/>
          </p:nvPr>
        </p:nvSpPr>
        <p:spPr>
          <a:xfrm>
            <a:off x="729738" y="3088264"/>
            <a:ext cx="2474188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5" name="Google Shape;315;p31"/>
          <p:cNvSpPr txBox="1"/>
          <p:nvPr>
            <p:ph idx="4" type="body"/>
          </p:nvPr>
        </p:nvSpPr>
        <p:spPr>
          <a:xfrm>
            <a:off x="9022963" y="2442327"/>
            <a:ext cx="2438143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6" name="Google Shape;316;p31"/>
          <p:cNvSpPr txBox="1"/>
          <p:nvPr>
            <p:ph idx="5" type="body"/>
          </p:nvPr>
        </p:nvSpPr>
        <p:spPr>
          <a:xfrm>
            <a:off x="9016184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31"/>
          <p:cNvSpPr txBox="1"/>
          <p:nvPr>
            <p:ph idx="6" type="body"/>
          </p:nvPr>
        </p:nvSpPr>
        <p:spPr>
          <a:xfrm>
            <a:off x="4937551" y="4054126"/>
            <a:ext cx="2466138" cy="4946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p31"/>
          <p:cNvSpPr txBox="1"/>
          <p:nvPr>
            <p:ph idx="7" type="body"/>
          </p:nvPr>
        </p:nvSpPr>
        <p:spPr>
          <a:xfrm>
            <a:off x="4930772" y="354946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9" name="Google Shape;319;p31"/>
          <p:cNvSpPr txBox="1"/>
          <p:nvPr>
            <p:ph idx="8" type="body"/>
          </p:nvPr>
        </p:nvSpPr>
        <p:spPr>
          <a:xfrm>
            <a:off x="4936394" y="47000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3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1" name="Google Shape;321;p31"/>
          <p:cNvSpPr txBox="1"/>
          <p:nvPr>
            <p:ph idx="9" type="body"/>
          </p:nvPr>
        </p:nvSpPr>
        <p:spPr>
          <a:xfrm>
            <a:off x="9006269" y="3088264"/>
            <a:ext cx="2467295" cy="12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eps with pictures">
  <p:cSld name="Three steps with pictures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2"/>
          <p:cNvSpPr/>
          <p:nvPr/>
        </p:nvSpPr>
        <p:spPr>
          <a:xfrm>
            <a:off x="593723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4" name="Google Shape;324;p32"/>
          <p:cNvSpPr/>
          <p:nvPr/>
        </p:nvSpPr>
        <p:spPr>
          <a:xfrm>
            <a:off x="1966452" y="4497387"/>
            <a:ext cx="2470815" cy="1335089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5" name="Google Shape;325;p3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6" name="Google Shape;326;p32"/>
          <p:cNvSpPr/>
          <p:nvPr/>
        </p:nvSpPr>
        <p:spPr>
          <a:xfrm flipH="1" rot="10800000">
            <a:off x="6026600" y="2208803"/>
            <a:ext cx="2254212" cy="1391485"/>
          </a:xfrm>
          <a:custGeom>
            <a:rect b="b" l="l" r="r" t="t"/>
            <a:pathLst>
              <a:path extrusionOk="0" h="1675340" w="1324458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7" name="Google Shape;327;p32"/>
          <p:cNvSpPr/>
          <p:nvPr/>
        </p:nvSpPr>
        <p:spPr>
          <a:xfrm>
            <a:off x="4437267" y="3429000"/>
            <a:ext cx="3317468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8" name="Google Shape;328;p32"/>
          <p:cNvSpPr/>
          <p:nvPr/>
        </p:nvSpPr>
        <p:spPr>
          <a:xfrm>
            <a:off x="8280812" y="1823339"/>
            <a:ext cx="3317467" cy="2674047"/>
          </a:xfrm>
          <a:custGeom>
            <a:rect b="b" l="l" r="r" t="t"/>
            <a:pathLst>
              <a:path extrusionOk="0" h="2009298" w="148132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9" name="Google Shape;329;p32"/>
          <p:cNvSpPr txBox="1"/>
          <p:nvPr>
            <p:ph idx="1" type="body"/>
          </p:nvPr>
        </p:nvSpPr>
        <p:spPr>
          <a:xfrm>
            <a:off x="730894" y="2442327"/>
            <a:ext cx="262656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0" name="Google Shape;330;p32"/>
          <p:cNvSpPr txBox="1"/>
          <p:nvPr>
            <p:ph idx="2" type="body"/>
          </p:nvPr>
        </p:nvSpPr>
        <p:spPr>
          <a:xfrm>
            <a:off x="724115" y="1937669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1" name="Google Shape;331;p32"/>
          <p:cNvSpPr txBox="1"/>
          <p:nvPr>
            <p:ph idx="3" type="body"/>
          </p:nvPr>
        </p:nvSpPr>
        <p:spPr>
          <a:xfrm>
            <a:off x="8433028" y="2446254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2" name="Google Shape;332;p32"/>
          <p:cNvSpPr txBox="1"/>
          <p:nvPr>
            <p:ph idx="4" type="body"/>
          </p:nvPr>
        </p:nvSpPr>
        <p:spPr>
          <a:xfrm>
            <a:off x="8426249" y="1941596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3" name="Google Shape;333;p32"/>
          <p:cNvSpPr txBox="1"/>
          <p:nvPr>
            <p:ph idx="5" type="body"/>
          </p:nvPr>
        </p:nvSpPr>
        <p:spPr>
          <a:xfrm>
            <a:off x="4600261" y="3600288"/>
            <a:ext cx="360456" cy="300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b="1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4" name="Google Shape;334;p32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5" name="Google Shape;335;p32"/>
          <p:cNvSpPr/>
          <p:nvPr>
            <p:ph idx="6" type="pic"/>
          </p:nvPr>
        </p:nvSpPr>
        <p:spPr>
          <a:xfrm>
            <a:off x="8433028" y="3009462"/>
            <a:ext cx="263809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36" name="Google Shape;336;p32"/>
          <p:cNvSpPr/>
          <p:nvPr>
            <p:ph idx="7" type="pic"/>
          </p:nvPr>
        </p:nvSpPr>
        <p:spPr>
          <a:xfrm>
            <a:off x="744819" y="3031805"/>
            <a:ext cx="2626565" cy="1335529"/>
          </a:xfrm>
          <a:prstGeom prst="rect">
            <a:avLst/>
          </a:prstGeom>
          <a:noFill/>
          <a:ln>
            <a:noFill/>
          </a:ln>
        </p:spPr>
      </p:sp>
      <p:sp>
        <p:nvSpPr>
          <p:cNvPr id="337" name="Google Shape;337;p32"/>
          <p:cNvSpPr txBox="1"/>
          <p:nvPr>
            <p:ph idx="8" type="body"/>
          </p:nvPr>
        </p:nvSpPr>
        <p:spPr>
          <a:xfrm>
            <a:off x="4589483" y="4032455"/>
            <a:ext cx="2638095" cy="4641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8" name="Google Shape;338;p32"/>
          <p:cNvSpPr/>
          <p:nvPr>
            <p:ph idx="9" type="pic"/>
          </p:nvPr>
        </p:nvSpPr>
        <p:spPr>
          <a:xfrm>
            <a:off x="4589483" y="4595663"/>
            <a:ext cx="2638095" cy="133552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harts">
  <p:cSld name="3 charts"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"/>
          <p:cNvSpPr/>
          <p:nvPr/>
        </p:nvSpPr>
        <p:spPr>
          <a:xfrm>
            <a:off x="593725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1" name="Google Shape;341;p33"/>
          <p:cNvSpPr/>
          <p:nvPr>
            <p:ph idx="2" type="chart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2" name="Google Shape;342;p33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33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4" name="Google Shape;344;p33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5" name="Google Shape;345;p33"/>
          <p:cNvSpPr txBox="1"/>
          <p:nvPr>
            <p:ph idx="1" type="body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6" name="Google Shape;346;p33"/>
          <p:cNvSpPr/>
          <p:nvPr/>
        </p:nvSpPr>
        <p:spPr>
          <a:xfrm>
            <a:off x="43781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7" name="Google Shape;347;p33"/>
          <p:cNvSpPr/>
          <p:nvPr/>
        </p:nvSpPr>
        <p:spPr>
          <a:xfrm>
            <a:off x="8162710" y="1776247"/>
            <a:ext cx="3435780" cy="3710153"/>
          </a:xfrm>
          <a:custGeom>
            <a:rect b="b" l="l" r="r" t="t"/>
            <a:pathLst>
              <a:path extrusionOk="0" h="2782061" w="2576322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8" name="Google Shape;348;p33"/>
          <p:cNvSpPr txBox="1"/>
          <p:nvPr>
            <p:ph idx="3" type="body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33"/>
          <p:cNvSpPr txBox="1"/>
          <p:nvPr>
            <p:ph idx="4" type="body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0" name="Google Shape;350;p33"/>
          <p:cNvSpPr/>
          <p:nvPr>
            <p:ph idx="5" type="chart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1" name="Google Shape;351;p33"/>
          <p:cNvSpPr/>
          <p:nvPr>
            <p:ph idx="6" type="chart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with Image">
  <p:cSld name="Agenda with Imag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oogle Shape;33;p16"/>
          <p:cNvCxnSpPr>
            <a:stCxn id="34" idx="0"/>
            <a:endCxn id="35" idx="3"/>
          </p:cNvCxnSpPr>
          <p:nvPr/>
        </p:nvCxnSpPr>
        <p:spPr>
          <a:xfrm>
            <a:off x="6480458" y="1860698"/>
            <a:ext cx="215700" cy="358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36" name="Google Shape;36;p16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2" type="body"/>
          </p:nvPr>
        </p:nvSpPr>
        <p:spPr>
          <a:xfrm>
            <a:off x="6883926" y="1844675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3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4" type="body"/>
          </p:nvPr>
        </p:nvSpPr>
        <p:spPr>
          <a:xfrm>
            <a:off x="6883926" y="295491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5" type="body"/>
          </p:nvPr>
        </p:nvSpPr>
        <p:spPr>
          <a:xfrm>
            <a:off x="6883926" y="406515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6" type="body"/>
          </p:nvPr>
        </p:nvSpPr>
        <p:spPr>
          <a:xfrm>
            <a:off x="6883926" y="5175402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2" name="Google Shape;42;p16"/>
          <p:cNvCxnSpPr/>
          <p:nvPr/>
        </p:nvCxnSpPr>
        <p:spPr>
          <a:xfrm>
            <a:off x="6323521" y="278142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4" name="Google Shape;34;p16"/>
          <p:cNvSpPr txBox="1"/>
          <p:nvPr>
            <p:ph idx="7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8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9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3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5" name="Google Shape;45;p16"/>
          <p:cNvCxnSpPr/>
          <p:nvPr/>
        </p:nvCxnSpPr>
        <p:spPr>
          <a:xfrm>
            <a:off x="6323521" y="4970230"/>
            <a:ext cx="0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" name="Google Shape;46;p16"/>
          <p:cNvSpPr txBox="1"/>
          <p:nvPr>
            <p:ph idx="14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5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/>
          <p:nvPr>
            <p:ph idx="16" type="pic"/>
          </p:nvPr>
        </p:nvSpPr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hart">
  <p:cSld name="Single chart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4"/>
          <p:cNvSpPr/>
          <p:nvPr/>
        </p:nvSpPr>
        <p:spPr>
          <a:xfrm>
            <a:off x="604354" y="554314"/>
            <a:ext cx="7219949" cy="5578475"/>
          </a:xfrm>
          <a:custGeom>
            <a:rect b="b" l="l" r="r" t="t"/>
            <a:pathLst>
              <a:path extrusionOk="0" h="5578475" w="7219949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4" name="Google Shape;354;p34"/>
          <p:cNvSpPr txBox="1"/>
          <p:nvPr>
            <p:ph type="title"/>
          </p:nvPr>
        </p:nvSpPr>
        <p:spPr>
          <a:xfrm>
            <a:off x="8154711" y="472611"/>
            <a:ext cx="3435350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34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3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7" name="Google Shape;357;p34"/>
          <p:cNvSpPr/>
          <p:nvPr>
            <p:ph idx="2" type="chart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8" name="Google Shape;358;p34"/>
          <p:cNvSpPr txBox="1"/>
          <p:nvPr>
            <p:ph idx="1" type="body"/>
          </p:nvPr>
        </p:nvSpPr>
        <p:spPr>
          <a:xfrm>
            <a:off x="8156973" y="2968379"/>
            <a:ext cx="3432531" cy="78313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34"/>
          <p:cNvSpPr txBox="1"/>
          <p:nvPr>
            <p:ph idx="3" type="body"/>
          </p:nvPr>
        </p:nvSpPr>
        <p:spPr>
          <a:xfrm>
            <a:off x="8156973" y="3997621"/>
            <a:ext cx="3433087" cy="2135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60" name="Google Shape;360;p34"/>
          <p:cNvCxnSpPr/>
          <p:nvPr/>
        </p:nvCxnSpPr>
        <p:spPr>
          <a:xfrm>
            <a:off x="8156973" y="3889621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">
  <p:cSld name="Table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5"/>
          <p:cNvSpPr/>
          <p:nvPr/>
        </p:nvSpPr>
        <p:spPr>
          <a:xfrm>
            <a:off x="584281" y="1776247"/>
            <a:ext cx="11012407" cy="4349916"/>
          </a:xfrm>
          <a:prstGeom prst="roundRect">
            <a:avLst>
              <a:gd fmla="val 2920" name="adj"/>
            </a:avLst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3" name="Google Shape;363;p35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35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5" name="Google Shape;365;p35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6" name="Google Shape;366;p35"/>
          <p:cNvSpPr/>
          <p:nvPr>
            <p:ph idx="2" type="tbl"/>
          </p:nvPr>
        </p:nvSpPr>
        <p:spPr>
          <a:xfrm>
            <a:off x="731960" y="1923926"/>
            <a:ext cx="10717050" cy="40545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ocess">
  <p:cSld name="Process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6"/>
          <p:cNvSpPr/>
          <p:nvPr/>
        </p:nvSpPr>
        <p:spPr>
          <a:xfrm>
            <a:off x="3438208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9" name="Google Shape;369;p36"/>
          <p:cNvSpPr/>
          <p:nvPr/>
        </p:nvSpPr>
        <p:spPr>
          <a:xfrm>
            <a:off x="6356139" y="0"/>
            <a:ext cx="291793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0" name="Google Shape;370;p36"/>
          <p:cNvSpPr/>
          <p:nvPr/>
        </p:nvSpPr>
        <p:spPr>
          <a:xfrm>
            <a:off x="9274069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1" name="Google Shape;371;p36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2" name="Google Shape;372;p36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3" name="Google Shape;373;p36"/>
          <p:cNvSpPr txBox="1"/>
          <p:nvPr>
            <p:ph type="title"/>
          </p:nvPr>
        </p:nvSpPr>
        <p:spPr>
          <a:xfrm>
            <a:off x="593726" y="472611"/>
            <a:ext cx="2490788" cy="13191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4" name="Google Shape;374;p36"/>
          <p:cNvSpPr txBox="1"/>
          <p:nvPr>
            <p:ph idx="1" type="body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5" name="Google Shape;375;p36"/>
          <p:cNvSpPr txBox="1"/>
          <p:nvPr>
            <p:ph idx="2" type="body"/>
          </p:nvPr>
        </p:nvSpPr>
        <p:spPr>
          <a:xfrm>
            <a:off x="375549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6" name="Google Shape;376;p36"/>
          <p:cNvSpPr txBox="1"/>
          <p:nvPr>
            <p:ph idx="3" type="body"/>
          </p:nvPr>
        </p:nvSpPr>
        <p:spPr>
          <a:xfrm>
            <a:off x="6673614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7" name="Google Shape;377;p36"/>
          <p:cNvSpPr txBox="1"/>
          <p:nvPr>
            <p:ph idx="4" type="body"/>
          </p:nvPr>
        </p:nvSpPr>
        <p:spPr>
          <a:xfrm>
            <a:off x="667342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8" name="Google Shape;378;p36"/>
          <p:cNvSpPr txBox="1"/>
          <p:nvPr>
            <p:ph idx="5" type="body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9" name="Google Shape;379;p36"/>
          <p:cNvSpPr txBox="1"/>
          <p:nvPr>
            <p:ph idx="6" type="body"/>
          </p:nvPr>
        </p:nvSpPr>
        <p:spPr>
          <a:xfrm>
            <a:off x="9591358" y="3042249"/>
            <a:ext cx="2283352" cy="28401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0" name="Google Shape;380;p36"/>
          <p:cNvSpPr txBox="1"/>
          <p:nvPr>
            <p:ph idx="7" type="body"/>
          </p:nvPr>
        </p:nvSpPr>
        <p:spPr>
          <a:xfrm>
            <a:off x="3755498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1" name="Google Shape;381;p36"/>
          <p:cNvSpPr txBox="1"/>
          <p:nvPr>
            <p:ph idx="8" type="body"/>
          </p:nvPr>
        </p:nvSpPr>
        <p:spPr>
          <a:xfrm>
            <a:off x="6673428" y="2459047"/>
            <a:ext cx="354010" cy="40320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2" name="Google Shape;382;p36"/>
          <p:cNvSpPr txBox="1"/>
          <p:nvPr>
            <p:ph idx="9" type="body"/>
          </p:nvPr>
        </p:nvSpPr>
        <p:spPr>
          <a:xfrm>
            <a:off x="9591543" y="2459047"/>
            <a:ext cx="354010" cy="403202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383" name="Google Shape;383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19498" y="123808"/>
            <a:ext cx="1495742" cy="1703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block">
  <p:cSld name="Textblock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6" name="Google Shape;386;p37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7" name="Google Shape;387;p3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8" name="Google Shape;388;p37"/>
          <p:cNvSpPr txBox="1"/>
          <p:nvPr>
            <p:ph idx="1" type="body"/>
          </p:nvPr>
        </p:nvSpPr>
        <p:spPr>
          <a:xfrm>
            <a:off x="595988" y="1712505"/>
            <a:ext cx="1099688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9" name="Google Shape;389;p37"/>
          <p:cNvSpPr txBox="1"/>
          <p:nvPr>
            <p:ph idx="2" type="body"/>
          </p:nvPr>
        </p:nvSpPr>
        <p:spPr>
          <a:xfrm>
            <a:off x="595988" y="2158228"/>
            <a:ext cx="110007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0" name="Google Shape;390;p37"/>
          <p:cNvCxnSpPr/>
          <p:nvPr/>
        </p:nvCxnSpPr>
        <p:spPr>
          <a:xfrm>
            <a:off x="595988" y="2092163"/>
            <a:ext cx="1099688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textblocks">
  <p:cSld name="2 textblocks"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3" name="Google Shape;393;p38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4" name="Google Shape;394;p3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5" name="Google Shape;395;p38"/>
          <p:cNvSpPr txBox="1"/>
          <p:nvPr>
            <p:ph idx="1" type="body"/>
          </p:nvPr>
        </p:nvSpPr>
        <p:spPr>
          <a:xfrm>
            <a:off x="5959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6" name="Google Shape;396;p38"/>
          <p:cNvSpPr txBox="1"/>
          <p:nvPr>
            <p:ph idx="2" type="body"/>
          </p:nvPr>
        </p:nvSpPr>
        <p:spPr>
          <a:xfrm>
            <a:off x="5959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7" name="Google Shape;397;p38"/>
          <p:cNvCxnSpPr/>
          <p:nvPr/>
        </p:nvCxnSpPr>
        <p:spPr>
          <a:xfrm>
            <a:off x="5959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8" name="Google Shape;398;p38"/>
          <p:cNvSpPr txBox="1"/>
          <p:nvPr>
            <p:ph idx="3" type="body"/>
          </p:nvPr>
        </p:nvSpPr>
        <p:spPr>
          <a:xfrm>
            <a:off x="6272288" y="1712505"/>
            <a:ext cx="5323538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9" name="Google Shape;399;p38"/>
          <p:cNvSpPr txBox="1"/>
          <p:nvPr>
            <p:ph idx="4" type="body"/>
          </p:nvPr>
        </p:nvSpPr>
        <p:spPr>
          <a:xfrm>
            <a:off x="6272288" y="2158228"/>
            <a:ext cx="5324400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0" name="Google Shape;400;p38"/>
          <p:cNvCxnSpPr/>
          <p:nvPr/>
        </p:nvCxnSpPr>
        <p:spPr>
          <a:xfrm>
            <a:off x="6272288" y="2092163"/>
            <a:ext cx="5323538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extblocks">
  <p:cSld name="3 textblocks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3" name="Google Shape;403;p39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4" name="Google Shape;404;p39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5" name="Google Shape;405;p39"/>
          <p:cNvSpPr txBox="1"/>
          <p:nvPr>
            <p:ph idx="1" type="body"/>
          </p:nvPr>
        </p:nvSpPr>
        <p:spPr>
          <a:xfrm>
            <a:off x="5959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6" name="Google Shape;406;p39"/>
          <p:cNvSpPr txBox="1"/>
          <p:nvPr>
            <p:ph idx="2" type="body"/>
          </p:nvPr>
        </p:nvSpPr>
        <p:spPr>
          <a:xfrm>
            <a:off x="5959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07" name="Google Shape;407;p39"/>
          <p:cNvCxnSpPr/>
          <p:nvPr/>
        </p:nvCxnSpPr>
        <p:spPr>
          <a:xfrm>
            <a:off x="5959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08" name="Google Shape;408;p39"/>
          <p:cNvSpPr txBox="1"/>
          <p:nvPr>
            <p:ph idx="3" type="body"/>
          </p:nvPr>
        </p:nvSpPr>
        <p:spPr>
          <a:xfrm>
            <a:off x="43805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9" name="Google Shape;409;p39"/>
          <p:cNvSpPr txBox="1"/>
          <p:nvPr>
            <p:ph idx="4" type="body"/>
          </p:nvPr>
        </p:nvSpPr>
        <p:spPr>
          <a:xfrm>
            <a:off x="43805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10" name="Google Shape;410;p39"/>
          <p:cNvCxnSpPr/>
          <p:nvPr/>
        </p:nvCxnSpPr>
        <p:spPr>
          <a:xfrm>
            <a:off x="43805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1" name="Google Shape;411;p39"/>
          <p:cNvSpPr txBox="1"/>
          <p:nvPr>
            <p:ph idx="5" type="body"/>
          </p:nvPr>
        </p:nvSpPr>
        <p:spPr>
          <a:xfrm>
            <a:off x="8165188" y="1712505"/>
            <a:ext cx="343253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2" name="Google Shape;412;p39"/>
          <p:cNvSpPr txBox="1"/>
          <p:nvPr>
            <p:ph idx="6" type="body"/>
          </p:nvPr>
        </p:nvSpPr>
        <p:spPr>
          <a:xfrm>
            <a:off x="8165188" y="2158228"/>
            <a:ext cx="3433087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13" name="Google Shape;413;p39"/>
          <p:cNvCxnSpPr/>
          <p:nvPr/>
        </p:nvCxnSpPr>
        <p:spPr>
          <a:xfrm>
            <a:off x="8165188" y="2092163"/>
            <a:ext cx="3432531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textblocks">
  <p:cSld name="4 textblocks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6" name="Google Shape;416;p40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7" name="Google Shape;417;p4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8" name="Google Shape;418;p40"/>
          <p:cNvSpPr txBox="1"/>
          <p:nvPr>
            <p:ph idx="1" type="body"/>
          </p:nvPr>
        </p:nvSpPr>
        <p:spPr>
          <a:xfrm>
            <a:off x="595989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9" name="Google Shape;419;p40"/>
          <p:cNvSpPr txBox="1"/>
          <p:nvPr>
            <p:ph idx="2" type="body"/>
          </p:nvPr>
        </p:nvSpPr>
        <p:spPr>
          <a:xfrm>
            <a:off x="595988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20" name="Google Shape;420;p40"/>
          <p:cNvCxnSpPr/>
          <p:nvPr/>
        </p:nvCxnSpPr>
        <p:spPr>
          <a:xfrm>
            <a:off x="595989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1" name="Google Shape;421;p40"/>
          <p:cNvSpPr txBox="1"/>
          <p:nvPr>
            <p:ph idx="3" type="body"/>
          </p:nvPr>
        </p:nvSpPr>
        <p:spPr>
          <a:xfrm>
            <a:off x="3433420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2" name="Google Shape;422;p40"/>
          <p:cNvSpPr txBox="1"/>
          <p:nvPr>
            <p:ph idx="4" type="body"/>
          </p:nvPr>
        </p:nvSpPr>
        <p:spPr>
          <a:xfrm>
            <a:off x="3433419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23" name="Google Shape;423;p40"/>
          <p:cNvCxnSpPr/>
          <p:nvPr/>
        </p:nvCxnSpPr>
        <p:spPr>
          <a:xfrm>
            <a:off x="3433420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4" name="Google Shape;424;p40"/>
          <p:cNvSpPr txBox="1"/>
          <p:nvPr>
            <p:ph idx="5" type="body"/>
          </p:nvPr>
        </p:nvSpPr>
        <p:spPr>
          <a:xfrm>
            <a:off x="6270851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5" name="Google Shape;425;p40"/>
          <p:cNvSpPr txBox="1"/>
          <p:nvPr>
            <p:ph idx="6" type="body"/>
          </p:nvPr>
        </p:nvSpPr>
        <p:spPr>
          <a:xfrm>
            <a:off x="6270850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26" name="Google Shape;426;p40"/>
          <p:cNvCxnSpPr/>
          <p:nvPr/>
        </p:nvCxnSpPr>
        <p:spPr>
          <a:xfrm>
            <a:off x="6270851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27" name="Google Shape;427;p40"/>
          <p:cNvSpPr txBox="1"/>
          <p:nvPr>
            <p:ph idx="7" type="body"/>
          </p:nvPr>
        </p:nvSpPr>
        <p:spPr>
          <a:xfrm>
            <a:off x="9108282" y="1535113"/>
            <a:ext cx="2488122" cy="4189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8" name="Google Shape;428;p40"/>
          <p:cNvSpPr txBox="1"/>
          <p:nvPr>
            <p:ph idx="8" type="body"/>
          </p:nvPr>
        </p:nvSpPr>
        <p:spPr>
          <a:xfrm>
            <a:off x="9108281" y="2158228"/>
            <a:ext cx="2488525" cy="3967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29" name="Google Shape;429;p40"/>
          <p:cNvCxnSpPr/>
          <p:nvPr/>
        </p:nvCxnSpPr>
        <p:spPr>
          <a:xfrm>
            <a:off x="9108282" y="2092163"/>
            <a:ext cx="2488122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tboard">
  <p:cSld name="Artboard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1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4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3" name="Google Shape;433;p41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Timelin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52" name="Google Shape;52;p17"/>
          <p:cNvCxnSpPr/>
          <p:nvPr/>
        </p:nvCxnSpPr>
        <p:spPr>
          <a:xfrm>
            <a:off x="0" y="5732283"/>
            <a:ext cx="11596688" cy="0"/>
          </a:xfrm>
          <a:prstGeom prst="straightConnector1">
            <a:avLst/>
          </a:prstGeom>
          <a:noFill/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53" name="Google Shape;53;p17"/>
          <p:cNvCxnSpPr/>
          <p:nvPr/>
        </p:nvCxnSpPr>
        <p:spPr>
          <a:xfrm>
            <a:off x="776605" y="1823085"/>
            <a:ext cx="0" cy="3823561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54" name="Google Shape;54;p17"/>
          <p:cNvCxnSpPr/>
          <p:nvPr/>
        </p:nvCxnSpPr>
        <p:spPr>
          <a:xfrm>
            <a:off x="9105900" y="1823085"/>
            <a:ext cx="1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55" name="Google Shape;55;p17"/>
          <p:cNvCxnSpPr/>
          <p:nvPr/>
        </p:nvCxnSpPr>
        <p:spPr>
          <a:xfrm flipH="1">
            <a:off x="3552684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56" name="Google Shape;56;p17"/>
          <p:cNvCxnSpPr/>
          <p:nvPr/>
        </p:nvCxnSpPr>
        <p:spPr>
          <a:xfrm>
            <a:off x="6329292" y="1823085"/>
            <a:ext cx="529" cy="3823200"/>
          </a:xfrm>
          <a:prstGeom prst="straightConnector1">
            <a:avLst/>
          </a:prstGeom>
          <a:noFill/>
          <a:ln cap="flat" cmpd="sng" w="12700">
            <a:solidFill>
              <a:srgbClr val="F9CEA6"/>
            </a:solidFill>
            <a:prstDash val="lgDash"/>
            <a:miter lim="800000"/>
            <a:headEnd len="sm" w="sm" type="none"/>
            <a:tailEnd len="sm" w="sm" type="none"/>
          </a:ln>
        </p:spPr>
      </p:cxnSp>
      <p:sp>
        <p:nvSpPr>
          <p:cNvPr id="57" name="Google Shape;57;p17"/>
          <p:cNvSpPr txBox="1"/>
          <p:nvPr>
            <p:ph idx="1" type="body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17"/>
          <p:cNvSpPr txBox="1"/>
          <p:nvPr>
            <p:ph idx="2" type="body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3" type="body"/>
          </p:nvPr>
        </p:nvSpPr>
        <p:spPr>
          <a:xfrm>
            <a:off x="539546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4" type="body"/>
          </p:nvPr>
        </p:nvSpPr>
        <p:spPr>
          <a:xfrm>
            <a:off x="2843336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5" type="body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7"/>
          <p:cNvSpPr txBox="1"/>
          <p:nvPr>
            <p:ph idx="6" type="body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7"/>
          <p:cNvSpPr txBox="1"/>
          <p:nvPr>
            <p:ph idx="7" type="body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  <a:defRPr b="0" sz="1100">
                <a:solidFill>
                  <a:schemeClr val="accent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8" type="body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9" type="body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3" type="body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4" type="body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7"/>
          <p:cNvSpPr txBox="1"/>
          <p:nvPr>
            <p:ph idx="15" type="body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6" type="body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7" type="body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8" type="body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9" type="body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20" type="body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/>
          <p:nvPr/>
        </p:nvSpPr>
        <p:spPr>
          <a:xfrm>
            <a:off x="67371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" name="Google Shape;75;p17"/>
          <p:cNvSpPr/>
          <p:nvPr/>
        </p:nvSpPr>
        <p:spPr>
          <a:xfrm>
            <a:off x="3451803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6" name="Google Shape;76;p17"/>
          <p:cNvSpPr/>
          <p:nvPr/>
        </p:nvSpPr>
        <p:spPr>
          <a:xfrm>
            <a:off x="6228411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" name="Google Shape;77;p17"/>
          <p:cNvSpPr/>
          <p:nvPr/>
        </p:nvSpPr>
        <p:spPr>
          <a:xfrm>
            <a:off x="9004756" y="560972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8" name="Google Shape;78;p17"/>
          <p:cNvSpPr txBox="1"/>
          <p:nvPr>
            <p:ph idx="21" type="body"/>
          </p:nvPr>
        </p:nvSpPr>
        <p:spPr>
          <a:xfrm>
            <a:off x="3315889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22" type="body"/>
          </p:nvPr>
        </p:nvSpPr>
        <p:spPr>
          <a:xfrm>
            <a:off x="6092497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23" type="body"/>
          </p:nvPr>
        </p:nvSpPr>
        <p:spPr>
          <a:xfrm>
            <a:off x="8868842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7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17"/>
          <p:cNvSpPr/>
          <p:nvPr>
            <p:ph idx="24" type="pic"/>
          </p:nvPr>
        </p:nvSpPr>
        <p:spPr>
          <a:xfrm>
            <a:off x="3393945" y="1779277"/>
            <a:ext cx="317477" cy="373547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7"/>
          <p:cNvSpPr/>
          <p:nvPr>
            <p:ph idx="25" type="pic"/>
          </p:nvPr>
        </p:nvSpPr>
        <p:spPr>
          <a:xfrm>
            <a:off x="640395" y="1779277"/>
            <a:ext cx="317477" cy="373547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17"/>
          <p:cNvSpPr/>
          <p:nvPr>
            <p:ph idx="26" type="pic"/>
          </p:nvPr>
        </p:nvSpPr>
        <p:spPr>
          <a:xfrm>
            <a:off x="6169625" y="1779276"/>
            <a:ext cx="317477" cy="373547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17"/>
          <p:cNvSpPr/>
          <p:nvPr>
            <p:ph idx="27" type="pic"/>
          </p:nvPr>
        </p:nvSpPr>
        <p:spPr>
          <a:xfrm>
            <a:off x="8947161" y="1767393"/>
            <a:ext cx="317477" cy="37354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mages">
  <p:cSld name="Four images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2" type="body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18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18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18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8"/>
          <p:cNvSpPr/>
          <p:nvPr>
            <p:ph idx="6" type="pic"/>
          </p:nvPr>
        </p:nvSpPr>
        <p:spPr>
          <a:xfrm>
            <a:off x="72255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94" name="Google Shape;94;p18"/>
          <p:cNvSpPr/>
          <p:nvPr>
            <p:ph idx="7" type="pic"/>
          </p:nvPr>
        </p:nvSpPr>
        <p:spPr>
          <a:xfrm>
            <a:off x="356439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95" name="Google Shape;95;p18"/>
          <p:cNvSpPr/>
          <p:nvPr>
            <p:ph idx="8" type="pic"/>
          </p:nvPr>
        </p:nvSpPr>
        <p:spPr>
          <a:xfrm>
            <a:off x="6400822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96" name="Google Shape;96;p18"/>
          <p:cNvSpPr/>
          <p:nvPr>
            <p:ph idx="9" type="pic"/>
          </p:nvPr>
        </p:nvSpPr>
        <p:spPr>
          <a:xfrm>
            <a:off x="9240076" y="2946707"/>
            <a:ext cx="2370655" cy="2460274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sp>
      <p:sp>
        <p:nvSpPr>
          <p:cNvPr id="97" name="Google Shape;97;p18"/>
          <p:cNvSpPr txBox="1"/>
          <p:nvPr>
            <p:ph idx="13" type="body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18"/>
          <p:cNvSpPr txBox="1"/>
          <p:nvPr>
            <p:ph idx="14" type="body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8"/>
          <p:cNvSpPr txBox="1"/>
          <p:nvPr>
            <p:ph idx="15" type="body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18"/>
          <p:cNvSpPr/>
          <p:nvPr/>
        </p:nvSpPr>
        <p:spPr>
          <a:xfrm>
            <a:off x="49218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333164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6168008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03" name="Google Shape;103;p18"/>
          <p:cNvCxnSpPr/>
          <p:nvPr/>
        </p:nvCxnSpPr>
        <p:spPr>
          <a:xfrm>
            <a:off x="59294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4" name="Google Shape;104;p18"/>
          <p:cNvCxnSpPr/>
          <p:nvPr/>
        </p:nvCxnSpPr>
        <p:spPr>
          <a:xfrm>
            <a:off x="343240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5" name="Google Shape;105;p18"/>
          <p:cNvCxnSpPr/>
          <p:nvPr/>
        </p:nvCxnSpPr>
        <p:spPr>
          <a:xfrm>
            <a:off x="6268760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6" name="Google Shape;106;p18"/>
          <p:cNvCxnSpPr/>
          <p:nvPr/>
        </p:nvCxnSpPr>
        <p:spPr>
          <a:xfrm>
            <a:off x="9112932" y="1892299"/>
            <a:ext cx="785" cy="4233863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7" name="Google Shape;107;p18"/>
          <p:cNvSpPr/>
          <p:nvPr/>
        </p:nvSpPr>
        <p:spPr>
          <a:xfrm>
            <a:off x="9012180" y="1823085"/>
            <a:ext cx="202290" cy="230400"/>
          </a:xfrm>
          <a:custGeom>
            <a:rect b="b" l="l" r="r" t="t"/>
            <a:pathLst>
              <a:path extrusionOk="0" h="245115" w="215210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8" name="Google Shape;108;p18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struction">
  <p:cSld name="Instruction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/>
          <p:nvPr/>
        </p:nvSpPr>
        <p:spPr>
          <a:xfrm flipH="1">
            <a:off x="8144110" y="0"/>
            <a:ext cx="34345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1" name="Google Shape;111;p19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  <a:defRPr b="0" sz="4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10913270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19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330"/>
              <a:buFont typeface="Verdana"/>
              <a:buNone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Char char="o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114" name="Google Shape;114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93384" y="323170"/>
            <a:ext cx="2168363" cy="2469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115" name="Google Shape;115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40209" y="1835670"/>
            <a:ext cx="999330" cy="113816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>
            <a:lvl1pPr indent="-228600" lvl="0" marL="45720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19"/>
          <p:cNvSpPr/>
          <p:nvPr/>
        </p:nvSpPr>
        <p:spPr>
          <a:xfrm>
            <a:off x="8504806" y="1506392"/>
            <a:ext cx="1544400" cy="1756800"/>
          </a:xfrm>
          <a:custGeom>
            <a:rect b="b" l="l" r="r" t="t"/>
            <a:pathLst>
              <a:path extrusionOk="0" h="491574" w="431601">
                <a:moveTo>
                  <a:pt x="215800" y="0"/>
                </a:moveTo>
                <a:lnTo>
                  <a:pt x="431601" y="122916"/>
                </a:lnTo>
                <a:lnTo>
                  <a:pt x="431601" y="368745"/>
                </a:lnTo>
                <a:lnTo>
                  <a:pt x="215800" y="491574"/>
                </a:lnTo>
                <a:lnTo>
                  <a:pt x="0" y="368745"/>
                </a:lnTo>
                <a:lnTo>
                  <a:pt x="0" y="12291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8" name="Google Shape;118;p19"/>
          <p:cNvSpPr/>
          <p:nvPr>
            <p:ph idx="3" type="pic"/>
          </p:nvPr>
        </p:nvSpPr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+ Text">
  <p:cSld name="Image + 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/>
          <p:nvPr/>
        </p:nvSpPr>
        <p:spPr>
          <a:xfrm>
            <a:off x="584282" y="1776247"/>
            <a:ext cx="5684756" cy="4349916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1" name="Google Shape;121;p2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0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20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1600">
                <a:solidFill>
                  <a:srgbClr val="26262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0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" name="Google Shape;125;p20"/>
          <p:cNvSpPr/>
          <p:nvPr>
            <p:ph idx="3" type="pic"/>
          </p:nvPr>
        </p:nvSpPr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images">
  <p:cSld name="3 images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1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21"/>
          <p:cNvSpPr txBox="1"/>
          <p:nvPr>
            <p:ph idx="1" type="body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2" type="body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1"/>
          <p:cNvSpPr txBox="1"/>
          <p:nvPr>
            <p:ph idx="3" type="body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1"/>
          <p:cNvSpPr/>
          <p:nvPr>
            <p:ph idx="4" type="pic"/>
          </p:nvPr>
        </p:nvSpPr>
        <p:spPr>
          <a:xfrm>
            <a:off x="785813" y="1924050"/>
            <a:ext cx="3086100" cy="2147018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1"/>
          <p:cNvSpPr/>
          <p:nvPr>
            <p:ph idx="5" type="pic"/>
          </p:nvPr>
        </p:nvSpPr>
        <p:spPr>
          <a:xfrm>
            <a:off x="4552156" y="1894701"/>
            <a:ext cx="3086100" cy="2176367"/>
          </a:xfrm>
          <a:prstGeom prst="rect">
            <a:avLst/>
          </a:prstGeom>
          <a:noFill/>
          <a:ln>
            <a:noFill/>
          </a:ln>
        </p:spPr>
      </p:sp>
      <p:sp>
        <p:nvSpPr>
          <p:cNvPr id="135" name="Google Shape;135;p21"/>
          <p:cNvSpPr/>
          <p:nvPr>
            <p:ph idx="6" type="pic"/>
          </p:nvPr>
        </p:nvSpPr>
        <p:spPr>
          <a:xfrm>
            <a:off x="8343105" y="1923967"/>
            <a:ext cx="3086100" cy="2147102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21"/>
          <p:cNvSpPr/>
          <p:nvPr/>
        </p:nvSpPr>
        <p:spPr>
          <a:xfrm>
            <a:off x="584282" y="1776247"/>
            <a:ext cx="3435350" cy="2424278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7" name="Google Shape;137;p21"/>
          <p:cNvSpPr/>
          <p:nvPr/>
        </p:nvSpPr>
        <p:spPr>
          <a:xfrm>
            <a:off x="4373496" y="1776247"/>
            <a:ext cx="3435350" cy="2424278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8" name="Google Shape;138;p21"/>
          <p:cNvSpPr/>
          <p:nvPr/>
        </p:nvSpPr>
        <p:spPr>
          <a:xfrm>
            <a:off x="8161337" y="1785420"/>
            <a:ext cx="3435350" cy="2424278"/>
          </a:xfrm>
          <a:custGeom>
            <a:rect b="b" l="l" r="r" t="t"/>
            <a:pathLst>
              <a:path extrusionOk="0" h="4349916" w="568475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s?" showMasterSp="0">
  <p:cSld name="Questions?">
    <p:bg>
      <p:bgPr>
        <a:solidFill>
          <a:schemeClr val="accen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ack square with a black background&#10;&#10;AI-generated content may be incorrect." id="140" name="Google Shape;140;p22"/>
          <p:cNvPicPr preferRelativeResize="0"/>
          <p:nvPr/>
        </p:nvPicPr>
        <p:blipFill rotWithShape="1">
          <a:blip r:embed="rId2">
            <a:alphaModFix/>
          </a:blip>
          <a:srcRect b="0" l="0" r="0" t="23753"/>
          <a:stretch/>
        </p:blipFill>
        <p:spPr>
          <a:xfrm>
            <a:off x="2983262" y="0"/>
            <a:ext cx="3702022" cy="3214834"/>
          </a:xfrm>
          <a:custGeom>
            <a:rect b="b" l="l" r="r" t="t"/>
            <a:pathLst>
              <a:path extrusionOk="0" h="3214834" w="3702022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41" name="Google Shape;14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65087" y="522514"/>
            <a:ext cx="5703360" cy="649569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2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22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337185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1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22"/>
          <p:cNvSpPr txBox="1"/>
          <p:nvPr>
            <p:ph idx="3" type="body"/>
          </p:nvPr>
        </p:nvSpPr>
        <p:spPr>
          <a:xfrm>
            <a:off x="7382537" y="5305600"/>
            <a:ext cx="3632200" cy="214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None/>
              <a:defRPr/>
            </a:lvl2pPr>
            <a:lvl3pPr indent="-342900" lvl="2" marL="1371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▪"/>
              <a:defRPr/>
            </a:lvl4pPr>
            <a:lvl5pPr indent="-342900" lvl="4" marL="22860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ack square with a black background&#10;&#10;AI-generated content may be incorrect." id="146" name="Google Shape;146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666915" y="734762"/>
            <a:ext cx="2701808" cy="30771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square with a black background&#10;&#10;AI-generated content may be incorrect." id="147" name="Google Shape;147;p22"/>
          <p:cNvPicPr preferRelativeResize="0"/>
          <p:nvPr/>
        </p:nvPicPr>
        <p:blipFill rotWithShape="1">
          <a:blip r:embed="rId2">
            <a:alphaModFix/>
          </a:blip>
          <a:srcRect b="61032" l="0" r="0" t="0"/>
          <a:stretch/>
        </p:blipFill>
        <p:spPr>
          <a:xfrm>
            <a:off x="4170928" y="5658884"/>
            <a:ext cx="2701808" cy="1199116"/>
          </a:xfrm>
          <a:custGeom>
            <a:rect b="b" l="l" r="r" t="t"/>
            <a:pathLst>
              <a:path extrusionOk="0" h="1199116" w="2701808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48" name="Google Shape;148;p22"/>
          <p:cNvGrpSpPr/>
          <p:nvPr/>
        </p:nvGrpSpPr>
        <p:grpSpPr>
          <a:xfrm>
            <a:off x="611634" y="1187450"/>
            <a:ext cx="1825990" cy="2079716"/>
            <a:chOff x="611634" y="1187450"/>
            <a:chExt cx="1825990" cy="2079716"/>
          </a:xfrm>
        </p:grpSpPr>
        <p:sp>
          <p:nvSpPr>
            <p:cNvPr id="149" name="Google Shape;149;p22"/>
            <p:cNvSpPr/>
            <p:nvPr/>
          </p:nvSpPr>
          <p:spPr>
            <a:xfrm>
              <a:off x="611634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50" name="Google Shape;150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63008" y="1907427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1" name="Google Shape;151;p22"/>
          <p:cNvGrpSpPr/>
          <p:nvPr/>
        </p:nvGrpSpPr>
        <p:grpSpPr>
          <a:xfrm>
            <a:off x="2645960" y="1187450"/>
            <a:ext cx="1825990" cy="2079716"/>
            <a:chOff x="2645960" y="1187450"/>
            <a:chExt cx="1825990" cy="2079716"/>
          </a:xfrm>
        </p:grpSpPr>
        <p:sp>
          <p:nvSpPr>
            <p:cNvPr id="152" name="Google Shape;152;p22"/>
            <p:cNvSpPr/>
            <p:nvPr/>
          </p:nvSpPr>
          <p:spPr>
            <a:xfrm>
              <a:off x="2645960" y="1187450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descr="A purple and black rectangle with text&#10;&#10;AI-generated content may be incorrect." id="153" name="Google Shape;153;p22"/>
            <p:cNvPicPr preferRelativeResize="0"/>
            <p:nvPr/>
          </p:nvPicPr>
          <p:blipFill rotWithShape="1">
            <a:blip r:embed="rId4">
              <a:alphaModFix/>
            </a:blip>
            <a:srcRect b="0" l="0" r="57090" t="0"/>
            <a:stretch/>
          </p:blipFill>
          <p:spPr>
            <a:xfrm>
              <a:off x="3032053" y="1930977"/>
              <a:ext cx="1053803" cy="5926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4" name="Google Shape;154;p22"/>
          <p:cNvSpPr/>
          <p:nvPr>
            <p:ph idx="4" type="pic"/>
          </p:nvPr>
        </p:nvSpPr>
        <p:spPr>
          <a:xfrm>
            <a:off x="11152922" y="5238245"/>
            <a:ext cx="431601" cy="34970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 showMasterSp="0">
  <p:cSld name="Divider">
    <p:bg>
      <p:bgPr>
        <a:solidFill>
          <a:schemeClr val="accen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1539876" y="3810000"/>
            <a:ext cx="9110662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Verdana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57" name="Google Shape;157;p23"/>
          <p:cNvGrpSpPr/>
          <p:nvPr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158" name="Google Shape;158;p23"/>
            <p:cNvSpPr/>
            <p:nvPr/>
          </p:nvSpPr>
          <p:spPr>
            <a:xfrm>
              <a:off x="4695227" y="2314575"/>
              <a:ext cx="1825990" cy="2079716"/>
            </a:xfrm>
            <a:custGeom>
              <a:rect b="b" l="l" r="r" t="t"/>
              <a:pathLst>
                <a:path extrusionOk="0" h="491574" w="431601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pic>
          <p:nvPicPr>
            <p:cNvPr id="159" name="Google Shape;159;p23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black square with a black background&#10;&#10;AI-generated content may be incorrect." id="160" name="Google Shape;160;p23"/>
          <p:cNvPicPr preferRelativeResize="0"/>
          <p:nvPr/>
        </p:nvPicPr>
        <p:blipFill rotWithShape="1">
          <a:blip r:embed="rId3">
            <a:alphaModFix/>
          </a:blip>
          <a:srcRect b="25313" l="0" r="0" t="0"/>
          <a:stretch/>
        </p:blipFill>
        <p:spPr>
          <a:xfrm rot="-8051597">
            <a:off x="7488913" y="-1534603"/>
            <a:ext cx="4724374" cy="4018660"/>
          </a:xfrm>
          <a:custGeom>
            <a:rect b="b" l="l" r="r" t="t"/>
            <a:pathLst>
              <a:path extrusionOk="0" h="4018660" w="4724374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61" name="Google Shape;161;p23"/>
          <p:cNvPicPr preferRelativeResize="0"/>
          <p:nvPr/>
        </p:nvPicPr>
        <p:blipFill rotWithShape="1">
          <a:blip r:embed="rId3">
            <a:alphaModFix/>
          </a:blip>
          <a:srcRect b="26477" l="0" r="0" t="0"/>
          <a:stretch/>
        </p:blipFill>
        <p:spPr>
          <a:xfrm rot="-7665088">
            <a:off x="9551235" y="679972"/>
            <a:ext cx="4490486" cy="3760207"/>
          </a:xfrm>
          <a:custGeom>
            <a:rect b="b" l="l" r="r" t="t"/>
            <a:pathLst>
              <a:path extrusionOk="0" h="3760207" w="4490486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62" name="Google Shape;162;p23"/>
          <p:cNvPicPr preferRelativeResize="0"/>
          <p:nvPr/>
        </p:nvPicPr>
        <p:blipFill rotWithShape="1">
          <a:blip r:embed="rId3">
            <a:alphaModFix/>
          </a:blip>
          <a:srcRect b="33746" l="0" r="0" t="0"/>
          <a:stretch/>
        </p:blipFill>
        <p:spPr>
          <a:xfrm rot="1819982">
            <a:off x="427479" y="4663029"/>
            <a:ext cx="4873156" cy="3677200"/>
          </a:xfrm>
          <a:custGeom>
            <a:rect b="b" l="l" r="r" t="t"/>
            <a:pathLst>
              <a:path extrusionOk="0" h="3677200" w="4873156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square with a black background&#10;&#10;AI-generated content may be incorrect." id="163" name="Google Shape;163;p23"/>
          <p:cNvPicPr preferRelativeResize="0"/>
          <p:nvPr/>
        </p:nvPicPr>
        <p:blipFill rotWithShape="1">
          <a:blip r:embed="rId3">
            <a:alphaModFix/>
          </a:blip>
          <a:srcRect b="32638" l="31906" r="0" t="0"/>
          <a:stretch/>
        </p:blipFill>
        <p:spPr>
          <a:xfrm rot="1819982">
            <a:off x="-1171198" y="3108339"/>
            <a:ext cx="3318320" cy="3738689"/>
          </a:xfrm>
          <a:custGeom>
            <a:rect b="b" l="l" r="r" t="t"/>
            <a:pathLst>
              <a:path extrusionOk="0" h="3738689" w="3318320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1.xml"/><Relationship Id="rId1" Type="http://schemas.openxmlformats.org/officeDocument/2006/relationships/image" Target="../media/image4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5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29" Type="http://schemas.openxmlformats.org/officeDocument/2006/relationships/slideLayout" Target="../slideLayouts/slideLayout27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b="1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4"/>
          <p:cNvSpPr txBox="1"/>
          <p:nvPr>
            <p:ph idx="11" type="ftr"/>
          </p:nvPr>
        </p:nvSpPr>
        <p:spPr>
          <a:xfrm>
            <a:off x="7073900" y="6427243"/>
            <a:ext cx="41148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2" type="sldNum"/>
          </p:nvPr>
        </p:nvSpPr>
        <p:spPr>
          <a:xfrm>
            <a:off x="11261724" y="6427243"/>
            <a:ext cx="334963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593725" y="6309359"/>
            <a:ext cx="948798" cy="3984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4"/>
          <p:cNvSpPr txBox="1"/>
          <p:nvPr>
            <p:ph idx="10" type="dt"/>
          </p:nvPr>
        </p:nvSpPr>
        <p:spPr>
          <a:xfrm>
            <a:off x="3823097" y="6427243"/>
            <a:ext cx="2743200" cy="153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75757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" name="Google Shape;15;p14"/>
          <p:cNvSpPr txBox="1"/>
          <p:nvPr>
            <p:ph idx="1" type="body"/>
          </p:nvPr>
        </p:nvSpPr>
        <p:spPr>
          <a:xfrm>
            <a:off x="593725" y="1535113"/>
            <a:ext cx="11002962" cy="4591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13055" lvl="1" marL="9144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Verdana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7500" lvl="2" marL="13716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17500" lvl="3" marL="18288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17500" lvl="4" marL="2286000" marR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urier New"/>
              <a:buChar char="o"/>
              <a:defRPr b="0" i="0" sz="1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16" name="Google Shape;16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45572" y="6302587"/>
            <a:ext cx="1476092" cy="3564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>
          <p15:clr>
            <a:srgbClr val="A4A3A4"/>
          </p15:clr>
        </p15:guide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7" orient="horz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Relationship Id="rId4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Relationship Id="rId5" Type="http://schemas.openxmlformats.org/officeDocument/2006/relationships/image" Target="../media/image13.png"/><Relationship Id="rId6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Relationship Id="rId4" Type="http://schemas.openxmlformats.org/officeDocument/2006/relationships/image" Target="../media/image14.jpg"/><Relationship Id="rId5" Type="http://schemas.openxmlformats.org/officeDocument/2006/relationships/image" Target="../media/image16.jpg"/><Relationship Id="rId6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aerial view of a forest&#10;&#10;AI-generated content may be incorrect." id="438" name="Google Shape;438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225" r="8224" t="0"/>
          <a:stretch/>
        </p:blipFill>
        <p:spPr>
          <a:xfrm>
            <a:off x="5721144" y="1695410"/>
            <a:ext cx="6470856" cy="516259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1"/>
          <p:cNvSpPr txBox="1"/>
          <p:nvPr>
            <p:ph type="title"/>
          </p:nvPr>
        </p:nvSpPr>
        <p:spPr>
          <a:xfrm>
            <a:off x="593726" y="3162300"/>
            <a:ext cx="4729162" cy="20798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US"/>
              <a:t>Roadmap to success</a:t>
            </a:r>
            <a:endParaRPr/>
          </a:p>
        </p:txBody>
      </p:sp>
      <p:sp>
        <p:nvSpPr>
          <p:cNvPr id="440" name="Google Shape;440;p1"/>
          <p:cNvSpPr txBox="1"/>
          <p:nvPr>
            <p:ph idx="1" type="body"/>
          </p:nvPr>
        </p:nvSpPr>
        <p:spPr>
          <a:xfrm>
            <a:off x="593724" y="5402477"/>
            <a:ext cx="4729163" cy="301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Start with the end in mind</a:t>
            </a:r>
            <a:endParaRPr/>
          </a:p>
        </p:txBody>
      </p:sp>
      <p:sp>
        <p:nvSpPr>
          <p:cNvPr id="441" name="Google Shape;441;p1"/>
          <p:cNvSpPr txBox="1"/>
          <p:nvPr>
            <p:ph idx="3" type="body"/>
          </p:nvPr>
        </p:nvSpPr>
        <p:spPr>
          <a:xfrm>
            <a:off x="595988" y="5935590"/>
            <a:ext cx="2642512" cy="2415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</a:pPr>
            <a:r>
              <a:rPr lang="en-US"/>
              <a:t>Lead/facilitator name</a:t>
            </a:r>
            <a:endParaRPr/>
          </a:p>
        </p:txBody>
      </p:sp>
      <p:sp>
        <p:nvSpPr>
          <p:cNvPr id="442" name="Google Shape;442;p1"/>
          <p:cNvSpPr/>
          <p:nvPr/>
        </p:nvSpPr>
        <p:spPr>
          <a:xfrm rot="-4758994">
            <a:off x="6839221" y="3011694"/>
            <a:ext cx="354010" cy="403202"/>
          </a:xfrm>
          <a:custGeom>
            <a:rect b="b" l="l" r="r" t="t"/>
            <a:pathLst>
              <a:path extrusionOk="0" h="638920" w="560954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43" name="Google Shape;443;p1"/>
          <p:cNvSpPr txBox="1"/>
          <p:nvPr>
            <p:ph idx="10" type="dt"/>
          </p:nvPr>
        </p:nvSpPr>
        <p:spPr>
          <a:xfrm>
            <a:off x="4029074" y="5941498"/>
            <a:ext cx="1293813" cy="21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Date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"/>
          <p:cNvSpPr txBox="1"/>
          <p:nvPr>
            <p:ph idx="2" type="body"/>
          </p:nvPr>
        </p:nvSpPr>
        <p:spPr>
          <a:xfrm>
            <a:off x="6867525" y="1800225"/>
            <a:ext cx="4729162" cy="41243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>
                <a:solidFill>
                  <a:schemeClr val="dk1"/>
                </a:solidFill>
              </a:rPr>
              <a:t>Considering the risks and mitigations identified, capture your key activities in the </a:t>
            </a:r>
            <a:r>
              <a:rPr b="1" lang="en-US">
                <a:solidFill>
                  <a:schemeClr val="dk1"/>
                </a:solidFill>
              </a:rPr>
              <a:t>short, medium, and long term</a:t>
            </a:r>
            <a:r>
              <a:rPr lang="en-US">
                <a:solidFill>
                  <a:schemeClr val="dk1"/>
                </a:solidFill>
              </a:rPr>
              <a:t>: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Technology &amp; process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People &amp; skills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Funding &amp; finance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Partnerships &amp; support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Markets &amp; customers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Freedom to operate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…?</a:t>
            </a:r>
            <a:endParaRPr/>
          </a:p>
          <a:p>
            <a:pPr indent="-2413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57" name="Google Shape;557;p1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3311" r="3310" t="0"/>
          <a:stretch/>
        </p:blipFill>
        <p:spPr>
          <a:xfrm>
            <a:off x="800100" y="1943100"/>
            <a:ext cx="3515819" cy="2643188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10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Worksheet 4: Capturing your timeframe</a:t>
            </a:r>
            <a:endParaRPr/>
          </a:p>
        </p:txBody>
      </p:sp>
      <p:pic>
        <p:nvPicPr>
          <p:cNvPr id="559" name="Google Shape;55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9332" y="3043238"/>
            <a:ext cx="3657647" cy="2643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1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Look through Worksheets 2-4.</a:t>
            </a:r>
            <a:br>
              <a:rPr lang="en-US" sz="3200"/>
            </a:br>
            <a:r>
              <a:rPr lang="en-US" sz="3200"/>
              <a:t>Complete what you can.</a:t>
            </a:r>
            <a:br>
              <a:rPr lang="en-US" sz="3200"/>
            </a:br>
            <a:br>
              <a:rPr lang="en-US" sz="3200"/>
            </a:br>
            <a:br>
              <a:rPr lang="en-US" sz="3200"/>
            </a:br>
            <a:r>
              <a:rPr lang="en-US" sz="2400"/>
              <a:t>If you have concerns that don’t fit a box, write them on a post-it and sort them later.</a:t>
            </a:r>
            <a:br>
              <a:rPr lang="en-US" sz="2400"/>
            </a:br>
            <a:br>
              <a:rPr lang="en-US" sz="2400"/>
            </a:br>
            <a:r>
              <a:rPr lang="en-US" sz="2400"/>
              <a:t>We will refer to these sheets throughout the sessions.</a:t>
            </a:r>
            <a:endParaRPr sz="3200"/>
          </a:p>
        </p:txBody>
      </p:sp>
      <p:sp>
        <p:nvSpPr>
          <p:cNvPr id="566" name="Google Shape;566;p11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Feel free to ask questions!</a:t>
            </a:r>
            <a:endParaRPr/>
          </a:p>
        </p:txBody>
      </p:sp>
      <p:sp>
        <p:nvSpPr>
          <p:cNvPr id="567" name="Google Shape;567;p11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15 mins</a:t>
            </a:r>
            <a:endParaRPr/>
          </a:p>
        </p:txBody>
      </p:sp>
      <p:pic>
        <p:nvPicPr>
          <p:cNvPr descr="Pencil outline" id="568" name="Google Shape;568;p1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2"/>
          <p:cNvSpPr txBox="1"/>
          <p:nvPr>
            <p:ph type="title"/>
          </p:nvPr>
        </p:nvSpPr>
        <p:spPr>
          <a:xfrm>
            <a:off x="593725" y="472611"/>
            <a:ext cx="11002963" cy="10625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Small group and 1-2-1 sessions (Day 2)</a:t>
            </a:r>
            <a:endParaRPr/>
          </a:p>
        </p:txBody>
      </p:sp>
      <p:sp>
        <p:nvSpPr>
          <p:cNvPr id="574" name="Google Shape;574;p12"/>
          <p:cNvSpPr txBox="1"/>
          <p:nvPr>
            <p:ph idx="1" type="body"/>
          </p:nvPr>
        </p:nvSpPr>
        <p:spPr>
          <a:xfrm>
            <a:off x="5937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Talk with experienced technologists and business partnership managers</a:t>
            </a:r>
            <a:endParaRPr/>
          </a:p>
        </p:txBody>
      </p:sp>
      <p:sp>
        <p:nvSpPr>
          <p:cNvPr id="575" name="Google Shape;575;p12"/>
          <p:cNvSpPr txBox="1"/>
          <p:nvPr>
            <p:ph idx="2" type="body"/>
          </p:nvPr>
        </p:nvSpPr>
        <p:spPr>
          <a:xfrm>
            <a:off x="4378325" y="4441660"/>
            <a:ext cx="3435350" cy="17194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Brainstorm challenges and opportunities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Discuss next steps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Discuss specific challenges</a:t>
            </a:r>
            <a:endParaRPr/>
          </a:p>
        </p:txBody>
      </p:sp>
      <p:sp>
        <p:nvSpPr>
          <p:cNvPr id="576" name="Google Shape;576;p12"/>
          <p:cNvSpPr txBox="1"/>
          <p:nvPr>
            <p:ph idx="3" type="body"/>
          </p:nvPr>
        </p:nvSpPr>
        <p:spPr>
          <a:xfrm>
            <a:off x="8162925" y="4475853"/>
            <a:ext cx="3435350" cy="1685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Make introductions, if possible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Signpost to other organisations</a:t>
            </a:r>
            <a:endParaRPr/>
          </a:p>
        </p:txBody>
      </p:sp>
      <p:pic>
        <p:nvPicPr>
          <p:cNvPr descr="A person in a yellow sweater talking to a person&#10;&#10;Description automatically generated" id="577" name="Google Shape;577;p12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2391" r="2390" t="0"/>
          <a:stretch/>
        </p:blipFill>
        <p:spPr>
          <a:xfrm>
            <a:off x="785813" y="1924050"/>
            <a:ext cx="3086100" cy="2147018"/>
          </a:xfrm>
          <a:prstGeom prst="roundRect">
            <a:avLst>
              <a:gd fmla="val 3062" name="adj"/>
            </a:avLst>
          </a:prstGeom>
          <a:noFill/>
          <a:ln>
            <a:noFill/>
          </a:ln>
        </p:spPr>
      </p:pic>
      <p:pic>
        <p:nvPicPr>
          <p:cNvPr descr="A person and person in lab coats looking at a tablet&#10;&#10;Description automatically generated" id="578" name="Google Shape;578;p12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0" l="2833" r="2833" t="0"/>
          <a:stretch/>
        </p:blipFill>
        <p:spPr>
          <a:xfrm>
            <a:off x="4564459" y="1894701"/>
            <a:ext cx="3086100" cy="2176367"/>
          </a:xfrm>
          <a:prstGeom prst="roundRect">
            <a:avLst>
              <a:gd fmla="val 2662" name="adj"/>
            </a:avLst>
          </a:prstGeom>
          <a:noFill/>
          <a:ln>
            <a:noFill/>
          </a:ln>
        </p:spPr>
      </p:pic>
      <p:pic>
        <p:nvPicPr>
          <p:cNvPr descr="A group of men standing in a booth&#10;&#10;Description automatically generated" id="579" name="Google Shape;579;p12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23934" l="0" r="0" t="23934"/>
          <a:stretch/>
        </p:blipFill>
        <p:spPr>
          <a:xfrm>
            <a:off x="8343105" y="1923967"/>
            <a:ext cx="3086100" cy="2147102"/>
          </a:xfrm>
          <a:prstGeom prst="roundRect">
            <a:avLst>
              <a:gd fmla="val 3654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3"/>
          <p:cNvSpPr txBox="1"/>
          <p:nvPr>
            <p:ph type="title"/>
          </p:nvPr>
        </p:nvSpPr>
        <p:spPr>
          <a:xfrm>
            <a:off x="532552" y="3805417"/>
            <a:ext cx="5329238" cy="1853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en-US" sz="4400"/>
              <a:t>Any questions?</a:t>
            </a:r>
            <a:endParaRPr/>
          </a:p>
        </p:txBody>
      </p:sp>
      <p:sp>
        <p:nvSpPr>
          <p:cNvPr id="585" name="Google Shape;585;p13"/>
          <p:cNvSpPr txBox="1"/>
          <p:nvPr>
            <p:ph idx="1" type="body"/>
          </p:nvPr>
        </p:nvSpPr>
        <p:spPr>
          <a:xfrm>
            <a:off x="7382537" y="4745763"/>
            <a:ext cx="4207801" cy="24154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Deborah Rathbone</a:t>
            </a:r>
            <a:endParaRPr/>
          </a:p>
        </p:txBody>
      </p:sp>
      <p:sp>
        <p:nvSpPr>
          <p:cNvPr id="586" name="Google Shape;586;p13"/>
          <p:cNvSpPr txBox="1"/>
          <p:nvPr>
            <p:ph idx="2" type="body"/>
          </p:nvPr>
        </p:nvSpPr>
        <p:spPr>
          <a:xfrm>
            <a:off x="11158737" y="5167310"/>
            <a:ext cx="431601" cy="491574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7" name="Google Shape;587;p13"/>
          <p:cNvSpPr txBox="1"/>
          <p:nvPr>
            <p:ph idx="3" type="body"/>
          </p:nvPr>
        </p:nvSpPr>
        <p:spPr>
          <a:xfrm>
            <a:off x="7382537" y="5305600"/>
            <a:ext cx="3632200" cy="2149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deborah.rathbone@york.ac.uk</a:t>
            </a:r>
            <a:endParaRPr/>
          </a:p>
        </p:txBody>
      </p:sp>
      <p:pic>
        <p:nvPicPr>
          <p:cNvPr descr="Envelope outline" id="588" name="Google Shape;588;p13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9558" l="0" r="0" t="9559"/>
          <a:stretch/>
        </p:blipFill>
        <p:spPr>
          <a:xfrm>
            <a:off x="11200301" y="5271923"/>
            <a:ext cx="348472" cy="282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"/>
          <p:cNvSpPr txBox="1"/>
          <p:nvPr>
            <p:ph idx="1" type="body"/>
          </p:nvPr>
        </p:nvSpPr>
        <p:spPr>
          <a:xfrm>
            <a:off x="6264657" y="2980515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9" name="Google Shape;449;p2"/>
          <p:cNvSpPr txBox="1"/>
          <p:nvPr>
            <p:ph idx="2" type="body"/>
          </p:nvPr>
        </p:nvSpPr>
        <p:spPr>
          <a:xfrm>
            <a:off x="6883932" y="1909049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Course aims</a:t>
            </a:r>
            <a:endParaRPr/>
          </a:p>
        </p:txBody>
      </p:sp>
      <p:sp>
        <p:nvSpPr>
          <p:cNvPr id="450" name="Google Shape;450;p2"/>
          <p:cNvSpPr txBox="1"/>
          <p:nvPr>
            <p:ph idx="3" type="body"/>
          </p:nvPr>
        </p:nvSpPr>
        <p:spPr>
          <a:xfrm>
            <a:off x="6417095" y="3118077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2</a:t>
            </a:r>
            <a:endParaRPr/>
          </a:p>
        </p:txBody>
      </p:sp>
      <p:sp>
        <p:nvSpPr>
          <p:cNvPr id="451" name="Google Shape;451;p2"/>
          <p:cNvSpPr txBox="1"/>
          <p:nvPr>
            <p:ph idx="4" type="body"/>
          </p:nvPr>
        </p:nvSpPr>
        <p:spPr>
          <a:xfrm>
            <a:off x="6883932" y="3019290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What does scale-up mean for you?</a:t>
            </a:r>
            <a:endParaRPr/>
          </a:p>
        </p:txBody>
      </p:sp>
      <p:sp>
        <p:nvSpPr>
          <p:cNvPr id="452" name="Google Shape;452;p2"/>
          <p:cNvSpPr txBox="1"/>
          <p:nvPr>
            <p:ph idx="5" type="body"/>
          </p:nvPr>
        </p:nvSpPr>
        <p:spPr>
          <a:xfrm>
            <a:off x="6883932" y="4129533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Worksheets</a:t>
            </a:r>
            <a:endParaRPr/>
          </a:p>
        </p:txBody>
      </p:sp>
      <p:sp>
        <p:nvSpPr>
          <p:cNvPr id="453" name="Google Shape;453;p2"/>
          <p:cNvSpPr txBox="1"/>
          <p:nvPr>
            <p:ph idx="6" type="body"/>
          </p:nvPr>
        </p:nvSpPr>
        <p:spPr>
          <a:xfrm>
            <a:off x="6883932" y="5239776"/>
            <a:ext cx="4712756" cy="45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Prepare for 1-2-1s</a:t>
            </a:r>
            <a:endParaRPr/>
          </a:p>
        </p:txBody>
      </p:sp>
      <p:sp>
        <p:nvSpPr>
          <p:cNvPr id="454" name="Google Shape;454;p2"/>
          <p:cNvSpPr txBox="1"/>
          <p:nvPr>
            <p:ph idx="7" type="body"/>
          </p:nvPr>
        </p:nvSpPr>
        <p:spPr>
          <a:xfrm>
            <a:off x="6264657" y="1860698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2"/>
          <p:cNvSpPr txBox="1"/>
          <p:nvPr>
            <p:ph idx="8" type="body"/>
          </p:nvPr>
        </p:nvSpPr>
        <p:spPr>
          <a:xfrm>
            <a:off x="6424510" y="1998260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1</a:t>
            </a:r>
            <a:endParaRPr/>
          </a:p>
        </p:txBody>
      </p:sp>
      <p:sp>
        <p:nvSpPr>
          <p:cNvPr id="456" name="Google Shape;456;p2"/>
          <p:cNvSpPr txBox="1"/>
          <p:nvPr>
            <p:ph idx="9" type="body"/>
          </p:nvPr>
        </p:nvSpPr>
        <p:spPr>
          <a:xfrm>
            <a:off x="6264657" y="5198202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7" name="Google Shape;457;p2"/>
          <p:cNvSpPr txBox="1"/>
          <p:nvPr>
            <p:ph idx="13" type="body"/>
          </p:nvPr>
        </p:nvSpPr>
        <p:spPr>
          <a:xfrm>
            <a:off x="6417095" y="5335764"/>
            <a:ext cx="178121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4</a:t>
            </a:r>
            <a:endParaRPr/>
          </a:p>
        </p:txBody>
      </p:sp>
      <p:sp>
        <p:nvSpPr>
          <p:cNvPr id="458" name="Google Shape;458;p2"/>
          <p:cNvSpPr txBox="1"/>
          <p:nvPr>
            <p:ph idx="14" type="body"/>
          </p:nvPr>
        </p:nvSpPr>
        <p:spPr>
          <a:xfrm>
            <a:off x="6264657" y="4107261"/>
            <a:ext cx="431601" cy="491574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9" name="Google Shape;459;p2"/>
          <p:cNvSpPr txBox="1"/>
          <p:nvPr>
            <p:ph idx="15" type="body"/>
          </p:nvPr>
        </p:nvSpPr>
        <p:spPr>
          <a:xfrm>
            <a:off x="6424510" y="4244823"/>
            <a:ext cx="200364" cy="2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/>
              <a:t>3</a:t>
            </a:r>
            <a:endParaRPr/>
          </a:p>
        </p:txBody>
      </p:sp>
      <p:sp>
        <p:nvSpPr>
          <p:cNvPr id="460" name="Google Shape;460;p2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Session 1 - Roadmap</a:t>
            </a:r>
            <a:endParaRPr/>
          </a:p>
        </p:txBody>
      </p:sp>
      <p:pic>
        <p:nvPicPr>
          <p:cNvPr descr="Snowy mountain road" id="461" name="Google Shape;461;p2"/>
          <p:cNvPicPr preferRelativeResize="0"/>
          <p:nvPr>
            <p:ph idx="16" type="pic"/>
          </p:nvPr>
        </p:nvPicPr>
        <p:blipFill rotWithShape="1">
          <a:blip r:embed="rId3">
            <a:alphaModFix/>
          </a:blip>
          <a:srcRect b="0" l="8808" r="8807" t="0"/>
          <a:stretch/>
        </p:blipFill>
        <p:spPr>
          <a:xfrm>
            <a:off x="529951" y="1844675"/>
            <a:ext cx="5181594" cy="41914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2" name="Google Shape;462;p2"/>
          <p:cNvCxnSpPr/>
          <p:nvPr/>
        </p:nvCxnSpPr>
        <p:spPr>
          <a:xfrm>
            <a:off x="3294064" y="5095461"/>
            <a:ext cx="5602286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Start with the end in mind</a:t>
            </a:r>
            <a:endParaRPr/>
          </a:p>
        </p:txBody>
      </p:sp>
      <p:sp>
        <p:nvSpPr>
          <p:cNvPr id="469" name="Google Shape;469;p3"/>
          <p:cNvSpPr txBox="1"/>
          <p:nvPr>
            <p:ph idx="1" type="body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We aim to…</a:t>
            </a:r>
            <a:endParaRPr/>
          </a:p>
        </p:txBody>
      </p:sp>
      <p:sp>
        <p:nvSpPr>
          <p:cNvPr id="470" name="Google Shape;470;p3"/>
          <p:cNvSpPr txBox="1"/>
          <p:nvPr>
            <p:ph idx="18" type="body"/>
          </p:nvPr>
        </p:nvSpPr>
        <p:spPr>
          <a:xfrm>
            <a:off x="6469757" y="3161779"/>
            <a:ext cx="2350800" cy="13700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Bottlenecks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H&amp;S constraints and considerations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Additional resources and partners required</a:t>
            </a:r>
            <a:endParaRPr/>
          </a:p>
        </p:txBody>
      </p:sp>
      <p:sp>
        <p:nvSpPr>
          <p:cNvPr id="471" name="Google Shape;471;p3"/>
          <p:cNvSpPr txBox="1"/>
          <p:nvPr>
            <p:ph idx="19" type="body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Network and connections to…</a:t>
            </a:r>
            <a:endParaRPr/>
          </a:p>
        </p:txBody>
      </p:sp>
      <p:sp>
        <p:nvSpPr>
          <p:cNvPr id="472" name="Google Shape;472;p3"/>
          <p:cNvSpPr txBox="1"/>
          <p:nvPr>
            <p:ph idx="20" type="body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Share information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Ask for help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Offer help</a:t>
            </a:r>
            <a:endParaRPr/>
          </a:p>
        </p:txBody>
      </p:sp>
      <p:sp>
        <p:nvSpPr>
          <p:cNvPr id="473" name="Google Shape;473;p3"/>
          <p:cNvSpPr txBox="1"/>
          <p:nvPr>
            <p:ph idx="21" type="body"/>
          </p:nvPr>
        </p:nvSpPr>
        <p:spPr>
          <a:xfrm>
            <a:off x="3315889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4" name="Google Shape;474;p3"/>
          <p:cNvSpPr txBox="1"/>
          <p:nvPr>
            <p:ph idx="22" type="body"/>
          </p:nvPr>
        </p:nvSpPr>
        <p:spPr>
          <a:xfrm>
            <a:off x="6092497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5" name="Google Shape;475;p3"/>
          <p:cNvSpPr txBox="1"/>
          <p:nvPr>
            <p:ph idx="23" type="body"/>
          </p:nvPr>
        </p:nvSpPr>
        <p:spPr>
          <a:xfrm>
            <a:off x="8868842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6" name="Google Shape;476;p3"/>
          <p:cNvSpPr txBox="1"/>
          <p:nvPr>
            <p:ph idx="2" type="body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b="1" lang="en-US"/>
              <a:t>Think</a:t>
            </a:r>
            <a:r>
              <a:rPr lang="en-US"/>
              <a:t> </a:t>
            </a:r>
            <a:r>
              <a:rPr b="1" lang="en-US"/>
              <a:t>BIG</a:t>
            </a:r>
            <a:r>
              <a:rPr lang="en-US"/>
              <a:t> while your process is still small</a:t>
            </a:r>
            <a:endParaRPr/>
          </a:p>
        </p:txBody>
      </p:sp>
      <p:sp>
        <p:nvSpPr>
          <p:cNvPr id="477" name="Google Shape;477;p3"/>
          <p:cNvSpPr txBox="1"/>
          <p:nvPr>
            <p:ph idx="3" type="body"/>
          </p:nvPr>
        </p:nvSpPr>
        <p:spPr>
          <a:xfrm>
            <a:off x="539546" y="1684167"/>
            <a:ext cx="474118" cy="54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8" name="Google Shape;478;p3"/>
          <p:cNvSpPr txBox="1"/>
          <p:nvPr>
            <p:ph idx="5" type="body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These sessions</a:t>
            </a:r>
            <a:endParaRPr/>
          </a:p>
        </p:txBody>
      </p:sp>
      <p:sp>
        <p:nvSpPr>
          <p:cNvPr id="479" name="Google Shape;479;p3"/>
          <p:cNvSpPr txBox="1"/>
          <p:nvPr>
            <p:ph idx="6" type="body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End of the course</a:t>
            </a:r>
            <a:endParaRPr/>
          </a:p>
        </p:txBody>
      </p:sp>
      <p:sp>
        <p:nvSpPr>
          <p:cNvPr id="480" name="Google Shape;480;p3"/>
          <p:cNvSpPr txBox="1"/>
          <p:nvPr>
            <p:ph idx="7" type="body"/>
          </p:nvPr>
        </p:nvSpPr>
        <p:spPr>
          <a:xfrm>
            <a:off x="8396289" y="5955527"/>
            <a:ext cx="1419224" cy="1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None/>
            </a:pPr>
            <a:r>
              <a:rPr lang="en-US"/>
              <a:t>After the course</a:t>
            </a:r>
            <a:endParaRPr/>
          </a:p>
        </p:txBody>
      </p:sp>
      <p:sp>
        <p:nvSpPr>
          <p:cNvPr id="481" name="Google Shape;481;p3"/>
          <p:cNvSpPr txBox="1"/>
          <p:nvPr>
            <p:ph idx="14" type="body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Review your current position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Review your aims</a:t>
            </a:r>
            <a:endParaRPr/>
          </a:p>
          <a:p>
            <a:pPr indent="-285750" lvl="1" marL="4729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Arial"/>
              <a:buChar char="•"/>
            </a:pPr>
            <a:r>
              <a:rPr lang="en-US"/>
              <a:t>Scale &amp; purity</a:t>
            </a:r>
            <a:endParaRPr/>
          </a:p>
          <a:p>
            <a:pPr indent="-285750" lvl="1" marL="4729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30"/>
              <a:buFont typeface="Arial"/>
              <a:buChar char="•"/>
            </a:pPr>
            <a:r>
              <a:rPr lang="en-US"/>
              <a:t>Target market</a:t>
            </a:r>
            <a:endParaRPr/>
          </a:p>
        </p:txBody>
      </p:sp>
      <p:sp>
        <p:nvSpPr>
          <p:cNvPr id="482" name="Google Shape;482;p3"/>
          <p:cNvSpPr txBox="1"/>
          <p:nvPr>
            <p:ph idx="15" type="body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We </a:t>
            </a:r>
            <a:r>
              <a:rPr i="1" lang="en-US"/>
              <a:t>do not</a:t>
            </a:r>
            <a:r>
              <a:rPr lang="en-US"/>
              <a:t> aim to…</a:t>
            </a:r>
            <a:endParaRPr/>
          </a:p>
        </p:txBody>
      </p:sp>
      <p:sp>
        <p:nvSpPr>
          <p:cNvPr id="483" name="Google Shape;483;p3"/>
          <p:cNvSpPr txBox="1"/>
          <p:nvPr>
            <p:ph idx="16" type="body"/>
          </p:nvPr>
        </p:nvSpPr>
        <p:spPr>
          <a:xfrm>
            <a:off x="3687337" y="3161780"/>
            <a:ext cx="2405159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85750" lvl="0" marL="285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Provide you with market research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Identify end users</a:t>
            </a:r>
            <a:endParaRPr/>
          </a:p>
          <a:p>
            <a:pPr indent="-285750" lvl="0" marL="285750" rtl="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/>
              <a:t>Provide you with funding</a:t>
            </a:r>
            <a:endParaRPr/>
          </a:p>
        </p:txBody>
      </p:sp>
      <p:sp>
        <p:nvSpPr>
          <p:cNvPr id="484" name="Google Shape;484;p3"/>
          <p:cNvSpPr txBox="1"/>
          <p:nvPr>
            <p:ph idx="17" type="body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Worksheets to help identify…</a:t>
            </a:r>
            <a:endParaRPr/>
          </a:p>
        </p:txBody>
      </p:sp>
      <p:pic>
        <p:nvPicPr>
          <p:cNvPr id="485" name="Google Shape;485;p3"/>
          <p:cNvPicPr preferRelativeResize="0"/>
          <p:nvPr>
            <p:ph idx="24" type="pic"/>
          </p:nvPr>
        </p:nvPicPr>
        <p:blipFill rotWithShape="1">
          <a:blip r:embed="rId3">
            <a:alphaModFix/>
          </a:blip>
          <a:srcRect b="0" l="7505" r="7505" t="0"/>
          <a:stretch/>
        </p:blipFill>
        <p:spPr>
          <a:xfrm>
            <a:off x="3393945" y="1779277"/>
            <a:ext cx="317477" cy="373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3"/>
          <p:cNvPicPr preferRelativeResize="0"/>
          <p:nvPr>
            <p:ph idx="25" type="pic"/>
          </p:nvPr>
        </p:nvPicPr>
        <p:blipFill rotWithShape="1">
          <a:blip r:embed="rId4">
            <a:alphaModFix/>
          </a:blip>
          <a:srcRect b="0" l="7505" r="7505" t="0"/>
          <a:stretch/>
        </p:blipFill>
        <p:spPr>
          <a:xfrm>
            <a:off x="640395" y="1779277"/>
            <a:ext cx="317477" cy="373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ncil outline" id="487" name="Google Shape;487;p3"/>
          <p:cNvPicPr preferRelativeResize="0"/>
          <p:nvPr>
            <p:ph idx="26" type="pic"/>
          </p:nvPr>
        </p:nvPicPr>
        <p:blipFill rotWithShape="1">
          <a:blip r:embed="rId5">
            <a:alphaModFix/>
          </a:blip>
          <a:srcRect b="0" l="7447" r="7446" t="0"/>
          <a:stretch/>
        </p:blipFill>
        <p:spPr>
          <a:xfrm>
            <a:off x="6179724" y="1779277"/>
            <a:ext cx="307378" cy="3616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twork outline" id="488" name="Google Shape;488;p3"/>
          <p:cNvPicPr preferRelativeResize="0"/>
          <p:nvPr>
            <p:ph idx="27" type="pic"/>
          </p:nvPr>
        </p:nvPicPr>
        <p:blipFill rotWithShape="1">
          <a:blip r:embed="rId6">
            <a:alphaModFix/>
          </a:blip>
          <a:srcRect b="0" l="7627" r="7626" t="0"/>
          <a:stretch/>
        </p:blipFill>
        <p:spPr>
          <a:xfrm>
            <a:off x="8947161" y="1767393"/>
            <a:ext cx="317477" cy="373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Have you undertaken any of the following?</a:t>
            </a:r>
            <a:endParaRPr/>
          </a:p>
        </p:txBody>
      </p:sp>
      <p:sp>
        <p:nvSpPr>
          <p:cNvPr id="495" name="Google Shape;495;p4"/>
          <p:cNvSpPr txBox="1"/>
          <p:nvPr>
            <p:ph idx="1" type="body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Market research</a:t>
            </a:r>
            <a:endParaRPr/>
          </a:p>
        </p:txBody>
      </p:sp>
      <p:sp>
        <p:nvSpPr>
          <p:cNvPr id="496" name="Google Shape;496;p4"/>
          <p:cNvSpPr txBox="1"/>
          <p:nvPr>
            <p:ph idx="2" type="body"/>
          </p:nvPr>
        </p:nvSpPr>
        <p:spPr>
          <a:xfrm>
            <a:off x="723332" y="5159373"/>
            <a:ext cx="2361600" cy="7190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Target market: how crowded is it, what is your niche?</a:t>
            </a:r>
            <a:endParaRPr/>
          </a:p>
        </p:txBody>
      </p:sp>
      <p:sp>
        <p:nvSpPr>
          <p:cNvPr id="497" name="Google Shape;497;p4"/>
          <p:cNvSpPr txBox="1"/>
          <p:nvPr>
            <p:ph idx="3" type="body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An IP evaluation</a:t>
            </a:r>
            <a:endParaRPr/>
          </a:p>
        </p:txBody>
      </p:sp>
      <p:sp>
        <p:nvSpPr>
          <p:cNvPr id="498" name="Google Shape;498;p4"/>
          <p:cNvSpPr txBox="1"/>
          <p:nvPr>
            <p:ph idx="4" type="body"/>
          </p:nvPr>
        </p:nvSpPr>
        <p:spPr>
          <a:xfrm>
            <a:off x="6400822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End user interaction</a:t>
            </a:r>
            <a:endParaRPr/>
          </a:p>
        </p:txBody>
      </p:sp>
      <p:sp>
        <p:nvSpPr>
          <p:cNvPr id="499" name="Google Shape;499;p4"/>
          <p:cNvSpPr txBox="1"/>
          <p:nvPr>
            <p:ph idx="5" type="body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H&amp;S evaluation</a:t>
            </a:r>
            <a:endParaRPr/>
          </a:p>
        </p:txBody>
      </p:sp>
      <p:pic>
        <p:nvPicPr>
          <p:cNvPr descr="Graphs on tablet display" id="500" name="Google Shape;500;p4"/>
          <p:cNvPicPr preferRelativeResize="0"/>
          <p:nvPr>
            <p:ph idx="6" type="pic"/>
          </p:nvPr>
        </p:nvPicPr>
        <p:blipFill rotWithShape="1">
          <a:blip r:embed="rId3">
            <a:alphaModFix/>
          </a:blip>
          <a:srcRect b="0" l="9006" r="9006" t="0"/>
          <a:stretch/>
        </p:blipFill>
        <p:spPr>
          <a:xfrm>
            <a:off x="722313" y="2946400"/>
            <a:ext cx="2370137" cy="192722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Law books section in library" id="501" name="Google Shape;501;p4"/>
          <p:cNvPicPr preferRelativeResize="0"/>
          <p:nvPr>
            <p:ph idx="7" type="pic"/>
          </p:nvPr>
        </p:nvPicPr>
        <p:blipFill rotWithShape="1">
          <a:blip r:embed="rId4">
            <a:alphaModFix/>
          </a:blip>
          <a:srcRect b="0" l="8974" r="8973" t="0"/>
          <a:stretch/>
        </p:blipFill>
        <p:spPr>
          <a:xfrm>
            <a:off x="3563938" y="2946400"/>
            <a:ext cx="2371725" cy="192722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pic>
        <p:nvPicPr>
          <p:cNvPr descr="Green shopping trolley in supermarket" id="502" name="Google Shape;502;p4"/>
          <p:cNvPicPr preferRelativeResize="0"/>
          <p:nvPr>
            <p:ph idx="8" type="pic"/>
          </p:nvPr>
        </p:nvPicPr>
        <p:blipFill rotWithShape="1">
          <a:blip r:embed="rId5">
            <a:alphaModFix/>
          </a:blip>
          <a:srcRect b="0" l="8952" r="8951" t="0"/>
          <a:stretch/>
        </p:blipFill>
        <p:spPr>
          <a:xfrm>
            <a:off x="6400800" y="2946400"/>
            <a:ext cx="2370138" cy="1927225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  <p:sp>
        <p:nvSpPr>
          <p:cNvPr id="503" name="Google Shape;503;p4"/>
          <p:cNvSpPr txBox="1"/>
          <p:nvPr>
            <p:ph idx="13" type="body"/>
          </p:nvPr>
        </p:nvSpPr>
        <p:spPr>
          <a:xfrm>
            <a:off x="3565172" y="5159373"/>
            <a:ext cx="2361600" cy="7190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Does your concept infringe existing IP?</a:t>
            </a:r>
            <a:endParaRPr/>
          </a:p>
        </p:txBody>
      </p:sp>
      <p:sp>
        <p:nvSpPr>
          <p:cNvPr id="504" name="Google Shape;504;p4"/>
          <p:cNvSpPr txBox="1"/>
          <p:nvPr>
            <p:ph idx="14" type="body"/>
          </p:nvPr>
        </p:nvSpPr>
        <p:spPr>
          <a:xfrm>
            <a:off x="6401599" y="5159373"/>
            <a:ext cx="2361600" cy="7190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Scale, format, purity? Matching offer to need</a:t>
            </a:r>
            <a:br>
              <a:rPr lang="en-US"/>
            </a:br>
            <a:r>
              <a:rPr lang="en-US"/>
              <a:t>Size of samples</a:t>
            </a:r>
            <a:endParaRPr/>
          </a:p>
        </p:txBody>
      </p:sp>
      <p:sp>
        <p:nvSpPr>
          <p:cNvPr id="505" name="Google Shape;505;p4"/>
          <p:cNvSpPr txBox="1"/>
          <p:nvPr>
            <p:ph idx="15" type="body"/>
          </p:nvPr>
        </p:nvSpPr>
        <p:spPr>
          <a:xfrm>
            <a:off x="9240853" y="5159373"/>
            <a:ext cx="2361600" cy="7190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en-US"/>
              <a:t>Issues arising from scaling up</a:t>
            </a:r>
            <a:endParaRPr/>
          </a:p>
        </p:txBody>
      </p:sp>
      <p:pic>
        <p:nvPicPr>
          <p:cNvPr descr="Safety professional in front of power plant" id="506" name="Google Shape;506;p4"/>
          <p:cNvPicPr preferRelativeResize="0"/>
          <p:nvPr>
            <p:ph idx="9" type="pic"/>
          </p:nvPr>
        </p:nvPicPr>
        <p:blipFill rotWithShape="1">
          <a:blip r:embed="rId6">
            <a:alphaModFix/>
          </a:blip>
          <a:srcRect b="8417" l="22552" r="13133" t="13261"/>
          <a:stretch/>
        </p:blipFill>
        <p:spPr>
          <a:xfrm>
            <a:off x="9240076" y="2946707"/>
            <a:ext cx="2370655" cy="1926918"/>
          </a:xfrm>
          <a:prstGeom prst="roundRect">
            <a:avLst>
              <a:gd fmla="val 423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None/>
            </a:pPr>
            <a:r>
              <a:rPr lang="en-US" sz="2800"/>
              <a:t>How accurate is your knowledge of what the market wants?</a:t>
            </a:r>
            <a:br>
              <a:rPr lang="en-US" sz="2800"/>
            </a:br>
            <a:br>
              <a:rPr lang="en-US" sz="2800"/>
            </a:br>
            <a:r>
              <a:rPr lang="en-US" sz="2800"/>
              <a:t>Do you have freedom to do this safely with your process?</a:t>
            </a:r>
            <a:endParaRPr/>
          </a:p>
        </p:txBody>
      </p:sp>
      <p:sp>
        <p:nvSpPr>
          <p:cNvPr id="512" name="Google Shape;512;p5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Think to yourself</a:t>
            </a:r>
            <a:endParaRPr/>
          </a:p>
        </p:txBody>
      </p:sp>
      <p:sp>
        <p:nvSpPr>
          <p:cNvPr id="513" name="Google Shape;513;p5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2 mins</a:t>
            </a:r>
            <a:endParaRPr/>
          </a:p>
        </p:txBody>
      </p:sp>
      <p:pic>
        <p:nvPicPr>
          <p:cNvPr descr="Thought bubble outline" id="514" name="Google Shape;514;p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Worksheet 1: Technology Readiness Levels</a:t>
            </a:r>
            <a:endParaRPr/>
          </a:p>
        </p:txBody>
      </p:sp>
      <p:sp>
        <p:nvSpPr>
          <p:cNvPr id="521" name="Google Shape;521;p6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522" name="Google Shape;522;p6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❑"/>
            </a:pPr>
            <a:r>
              <a:rPr lang="en-US" sz="1800">
                <a:solidFill>
                  <a:schemeClr val="dk1"/>
                </a:solidFill>
              </a:rPr>
              <a:t>Tick off what you’ve achieved</a:t>
            </a:r>
            <a:endParaRPr sz="1800"/>
          </a:p>
          <a:p>
            <a:pPr indent="-171450" lvl="0" marL="412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❑"/>
            </a:pPr>
            <a:r>
              <a:rPr lang="en-US" sz="1800">
                <a:solidFill>
                  <a:schemeClr val="dk1"/>
                </a:solidFill>
              </a:rPr>
              <a:t>Capture other things you’ve done, e.g. market research, talked to potential end-users etc</a:t>
            </a:r>
            <a:endParaRPr sz="1800">
              <a:solidFill>
                <a:schemeClr val="dk1"/>
              </a:solidFill>
            </a:endParaRPr>
          </a:p>
          <a:p>
            <a:pPr indent="-171450" lvl="0" marL="412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❑"/>
            </a:pPr>
            <a:r>
              <a:rPr lang="en-US" sz="1800">
                <a:solidFill>
                  <a:schemeClr val="dk1"/>
                </a:solidFill>
              </a:rPr>
              <a:t>Capture any blocks you’ve identified that stop you from progressing to the next TRL</a:t>
            </a:r>
            <a:endParaRPr sz="1800"/>
          </a:p>
        </p:txBody>
      </p:sp>
      <p:pic>
        <p:nvPicPr>
          <p:cNvPr id="523" name="Google Shape;523;p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-15754" l="0" r="-14" t="-16777"/>
          <a:stretch/>
        </p:blipFill>
        <p:spPr>
          <a:xfrm>
            <a:off x="800100" y="1943100"/>
            <a:ext cx="5295900" cy="398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7"/>
          <p:cNvSpPr txBox="1"/>
          <p:nvPr>
            <p:ph type="title"/>
          </p:nvPr>
        </p:nvSpPr>
        <p:spPr>
          <a:xfrm>
            <a:off x="593725" y="731837"/>
            <a:ext cx="7219950" cy="5394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 sz="3200"/>
              <a:t>Complete worksheet 1 to determine your TRL </a:t>
            </a:r>
            <a:endParaRPr/>
          </a:p>
        </p:txBody>
      </p:sp>
      <p:sp>
        <p:nvSpPr>
          <p:cNvPr id="529" name="Google Shape;529;p7"/>
          <p:cNvSpPr txBox="1"/>
          <p:nvPr>
            <p:ph idx="1" type="body"/>
          </p:nvPr>
        </p:nvSpPr>
        <p:spPr>
          <a:xfrm>
            <a:off x="8509003" y="3509963"/>
            <a:ext cx="2739230" cy="1976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Feel free to ask questions!</a:t>
            </a:r>
            <a:endParaRPr/>
          </a:p>
        </p:txBody>
      </p:sp>
      <p:sp>
        <p:nvSpPr>
          <p:cNvPr id="530" name="Google Shape;530;p7"/>
          <p:cNvSpPr/>
          <p:nvPr>
            <p:ph idx="2" type="body"/>
          </p:nvPr>
        </p:nvSpPr>
        <p:spPr>
          <a:xfrm>
            <a:off x="8509003" y="5643215"/>
            <a:ext cx="1204913" cy="499264"/>
          </a:xfrm>
          <a:prstGeom prst="roundRect">
            <a:avLst>
              <a:gd fmla="val 26873" name="adj"/>
            </a:avLst>
          </a:prstGeom>
          <a:solidFill>
            <a:schemeClr val="lt1"/>
          </a:solidFill>
          <a:ln cap="flat" cmpd="sng" w="9525">
            <a:solidFill>
              <a:schemeClr val="lt1">
                <a:alpha val="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sp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10 mins</a:t>
            </a:r>
            <a:endParaRPr/>
          </a:p>
        </p:txBody>
      </p:sp>
      <p:pic>
        <p:nvPicPr>
          <p:cNvPr descr="Pencil outline" id="531" name="Google Shape;531;p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8288" l="0" r="0" t="8288"/>
          <a:stretch/>
        </p:blipFill>
        <p:spPr>
          <a:xfrm>
            <a:off x="8683627" y="1889090"/>
            <a:ext cx="1177761" cy="98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Worksheet 2: Pinning down your scale up needs</a:t>
            </a:r>
            <a:endParaRPr/>
          </a:p>
        </p:txBody>
      </p:sp>
      <p:sp>
        <p:nvSpPr>
          <p:cNvPr id="538" name="Google Shape;538;p8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For your scale up journey</a:t>
            </a:r>
            <a:endParaRPr/>
          </a:p>
        </p:txBody>
      </p:sp>
      <p:sp>
        <p:nvSpPr>
          <p:cNvPr id="539" name="Google Shape;539;p8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❑"/>
            </a:pPr>
            <a:r>
              <a:rPr lang="en-US">
                <a:solidFill>
                  <a:schemeClr val="dk1"/>
                </a:solidFill>
              </a:rPr>
              <a:t>Capture what you have solidly in place already</a:t>
            </a:r>
            <a:endParaRPr/>
          </a:p>
          <a:p>
            <a:pPr indent="-2413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❑"/>
            </a:pPr>
            <a:r>
              <a:rPr lang="en-US">
                <a:solidFill>
                  <a:schemeClr val="dk1"/>
                </a:solidFill>
              </a:rPr>
              <a:t>Capture what’s still a headache, or hasn’t been achieved yet</a:t>
            </a:r>
            <a:endParaRPr/>
          </a:p>
          <a:p>
            <a:pPr indent="-2413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❑"/>
            </a:pPr>
            <a:r>
              <a:rPr lang="en-US">
                <a:solidFill>
                  <a:schemeClr val="dk1"/>
                </a:solidFill>
              </a:rPr>
              <a:t>Share with others…discuss - share ideas, resources, learnings etc</a:t>
            </a:r>
            <a:endParaRPr>
              <a:solidFill>
                <a:schemeClr val="dk1"/>
              </a:solidFill>
            </a:endParaRPr>
          </a:p>
          <a:p>
            <a:pPr indent="-2413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❑"/>
            </a:pPr>
            <a:r>
              <a:rPr lang="en-US">
                <a:solidFill>
                  <a:schemeClr val="dk1"/>
                </a:solidFill>
              </a:rPr>
              <a:t>Decide on the three biggest challenges to take forward into the 1-2-1 sessions</a:t>
            </a:r>
            <a:endParaRPr/>
          </a:p>
          <a:p>
            <a:pPr indent="-2413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40" name="Google Shape;540;p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82" l="1" r="-67" t="-6619"/>
          <a:stretch/>
        </p:blipFill>
        <p:spPr>
          <a:xfrm>
            <a:off x="800100" y="1943100"/>
            <a:ext cx="5295900" cy="370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9"/>
          <p:cNvSpPr txBox="1"/>
          <p:nvPr>
            <p:ph type="title"/>
          </p:nvPr>
        </p:nvSpPr>
        <p:spPr>
          <a:xfrm>
            <a:off x="593725" y="472611"/>
            <a:ext cx="11002963" cy="7148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</a:pPr>
            <a:r>
              <a:rPr lang="en-US"/>
              <a:t>Worksheet 3: Tackling key challenges</a:t>
            </a:r>
            <a:endParaRPr/>
          </a:p>
        </p:txBody>
      </p:sp>
      <p:sp>
        <p:nvSpPr>
          <p:cNvPr id="547" name="Google Shape;547;p9"/>
          <p:cNvSpPr txBox="1"/>
          <p:nvPr>
            <p:ph idx="1" type="body"/>
          </p:nvPr>
        </p:nvSpPr>
        <p:spPr>
          <a:xfrm>
            <a:off x="6867524" y="1776247"/>
            <a:ext cx="4720467" cy="4923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Identify and evaluate risks:</a:t>
            </a:r>
            <a:endParaRPr/>
          </a:p>
        </p:txBody>
      </p:sp>
      <p:sp>
        <p:nvSpPr>
          <p:cNvPr id="548" name="Google Shape;548;p9"/>
          <p:cNvSpPr txBox="1"/>
          <p:nvPr>
            <p:ph idx="2" type="body"/>
          </p:nvPr>
        </p:nvSpPr>
        <p:spPr>
          <a:xfrm>
            <a:off x="6867525" y="2447109"/>
            <a:ext cx="4729162" cy="3477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Facilities / equipment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People / skills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Funding / finance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Partnerships / networks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Markets / customers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Freedom to operate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…?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t/>
            </a:r>
            <a:endParaRPr/>
          </a:p>
        </p:txBody>
      </p:sp>
      <p:pic>
        <p:nvPicPr>
          <p:cNvPr id="549" name="Google Shape;549;p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672" r="2671" t="0"/>
          <a:stretch/>
        </p:blipFill>
        <p:spPr>
          <a:xfrm>
            <a:off x="800099" y="1943100"/>
            <a:ext cx="3854601" cy="2897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40580" y="2936831"/>
            <a:ext cx="3854601" cy="280835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  <a:reflection blurRad="0" dir="5400000" dist="38100" endA="0" endPos="0" fadeDir="5400012" kx="0" rotWithShape="0" algn="bl" stPos="0" sy="-100000" ky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2025-11-12T11:55:25Z</dcterms:created>
  <dc:creator>Leena Scott</dc:creator>
</cp:coreProperties>
</file>